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rawings/drawing1.xml" ContentType="application/vnd.openxmlformats-officedocument.drawingml.chartshapes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44"/>
  </p:notesMasterIdLst>
  <p:handoutMasterIdLst>
    <p:handoutMasterId r:id="rId45"/>
  </p:handoutMasterIdLst>
  <p:sldIdLst>
    <p:sldId id="262" r:id="rId2"/>
    <p:sldId id="268" r:id="rId3"/>
    <p:sldId id="279" r:id="rId4"/>
    <p:sldId id="290" r:id="rId5"/>
    <p:sldId id="289" r:id="rId6"/>
    <p:sldId id="286" r:id="rId7"/>
    <p:sldId id="283" r:id="rId8"/>
    <p:sldId id="291" r:id="rId9"/>
    <p:sldId id="316" r:id="rId10"/>
    <p:sldId id="327" r:id="rId11"/>
    <p:sldId id="292" r:id="rId12"/>
    <p:sldId id="297" r:id="rId13"/>
    <p:sldId id="293" r:id="rId14"/>
    <p:sldId id="298" r:id="rId15"/>
    <p:sldId id="299" r:id="rId16"/>
    <p:sldId id="294" r:id="rId17"/>
    <p:sldId id="302" r:id="rId18"/>
    <p:sldId id="303" r:id="rId19"/>
    <p:sldId id="305" r:id="rId20"/>
    <p:sldId id="301" r:id="rId21"/>
    <p:sldId id="284" r:id="rId22"/>
    <p:sldId id="295" r:id="rId23"/>
    <p:sldId id="304" r:id="rId24"/>
    <p:sldId id="307" r:id="rId25"/>
    <p:sldId id="320" r:id="rId26"/>
    <p:sldId id="309" r:id="rId27"/>
    <p:sldId id="321" r:id="rId28"/>
    <p:sldId id="326" r:id="rId29"/>
    <p:sldId id="310" r:id="rId30"/>
    <p:sldId id="311" r:id="rId31"/>
    <p:sldId id="322" r:id="rId32"/>
    <p:sldId id="323" r:id="rId33"/>
    <p:sldId id="324" r:id="rId34"/>
    <p:sldId id="325" r:id="rId35"/>
    <p:sldId id="319" r:id="rId36"/>
    <p:sldId id="313" r:id="rId37"/>
    <p:sldId id="314" r:id="rId38"/>
    <p:sldId id="315" r:id="rId39"/>
    <p:sldId id="285" r:id="rId40"/>
    <p:sldId id="317" r:id="rId41"/>
    <p:sldId id="287" r:id="rId42"/>
    <p:sldId id="318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</p:showPr>
  <p:clrMru>
    <a:srgbClr val="F274F2"/>
    <a:srgbClr val="0099FF"/>
    <a:srgbClr val="66FF66"/>
    <a:srgbClr val="E1F3FF"/>
    <a:srgbClr val="D5EEFF"/>
    <a:srgbClr val="3399FF"/>
    <a:srgbClr val="9BD7FF"/>
    <a:srgbClr val="EEE7A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48" autoAdjust="0"/>
    <p:restoredTop sz="88296" autoAdjust="0"/>
  </p:normalViewPr>
  <p:slideViewPr>
    <p:cSldViewPr>
      <p:cViewPr>
        <p:scale>
          <a:sx n="70" d="100"/>
          <a:sy n="70" d="100"/>
        </p:scale>
        <p:origin x="-14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-2580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docs\ebook\mysql\others\mysql%20raid5%20vs%201+0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F:\docs\ebook\mysql\others\mysql%20raid5%20vs%201+0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temp\raid&#27979;&#35797;\Book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title>
      <c:tx>
        <c:rich>
          <a:bodyPr/>
          <a:lstStyle/>
          <a:p>
            <a:pPr algn="l">
              <a:defRPr baseline="0">
                <a:solidFill>
                  <a:srgbClr val="0070C0"/>
                </a:solidFill>
              </a:defRPr>
            </a:pPr>
            <a:r>
              <a:rPr lang="zh-CN" altLang="en-US" sz="2400" b="1" baseline="0" dirty="0">
                <a:solidFill>
                  <a:srgbClr val="FFFF00"/>
                </a:solidFill>
              </a:rPr>
              <a:t>不同</a:t>
            </a:r>
            <a:r>
              <a:rPr lang="en-US" altLang="en-US" sz="2400" b="1" baseline="0" dirty="0">
                <a:solidFill>
                  <a:srgbClr val="FFFF00"/>
                </a:solidFill>
              </a:rPr>
              <a:t>RAID</a:t>
            </a:r>
            <a:r>
              <a:rPr lang="zh-CN" altLang="en-US" sz="2400" b="1" baseline="0" dirty="0">
                <a:solidFill>
                  <a:srgbClr val="FFFF00"/>
                </a:solidFill>
              </a:rPr>
              <a:t>级别</a:t>
            </a:r>
            <a:r>
              <a:rPr lang="en-US" altLang="zh-CN" sz="2400" b="1" baseline="0" dirty="0">
                <a:solidFill>
                  <a:srgbClr val="FFFF00"/>
                </a:solidFill>
              </a:rPr>
              <a:t> &amp; </a:t>
            </a:r>
            <a:r>
              <a:rPr lang="zh-CN" altLang="en-US" sz="2400" b="1" baseline="0" dirty="0">
                <a:solidFill>
                  <a:srgbClr val="FFFF00"/>
                </a:solidFill>
              </a:rPr>
              <a:t>不同磁盘数</a:t>
            </a:r>
            <a:endParaRPr lang="en-US" altLang="zh-CN" sz="2400" b="1" baseline="0" dirty="0">
              <a:solidFill>
                <a:srgbClr val="FFFF00"/>
              </a:solidFill>
            </a:endParaRPr>
          </a:p>
          <a:p>
            <a:pPr algn="l">
              <a:defRPr baseline="0">
                <a:solidFill>
                  <a:srgbClr val="0070C0"/>
                </a:solidFill>
              </a:defRPr>
            </a:pPr>
            <a:r>
              <a:rPr lang="zh-CN" altLang="en-US" sz="2400" b="1" baseline="0" dirty="0">
                <a:solidFill>
                  <a:srgbClr val="FFFF00"/>
                </a:solidFill>
              </a:rPr>
              <a:t>的</a:t>
            </a:r>
            <a:r>
              <a:rPr lang="en-US" altLang="en-US" sz="2400" b="1" baseline="0" dirty="0">
                <a:solidFill>
                  <a:srgbClr val="FFFF00"/>
                </a:solidFill>
              </a:rPr>
              <a:t>IO</a:t>
            </a:r>
            <a:r>
              <a:rPr lang="zh-CN" altLang="en-US" sz="2400" b="1" baseline="0" dirty="0">
                <a:solidFill>
                  <a:srgbClr val="FFFF00"/>
                </a:solidFill>
              </a:rPr>
              <a:t>性能对比</a:t>
            </a:r>
          </a:p>
        </c:rich>
      </c:tx>
    </c:title>
    <c:plotArea>
      <c:layout/>
      <c:barChart>
        <c:barDir val="col"/>
        <c:grouping val="clustered"/>
        <c:ser>
          <c:idx val="0"/>
          <c:order val="0"/>
          <c:tx>
            <c:v>IO性能曲线</c:v>
          </c:tx>
          <c:spPr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c:spPr>
          <c:dPt>
            <c:idx val="0"/>
            <c:spPr>
              <a:gradFill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5400000" scaled="0"/>
              </a:gradFill>
            </c:spPr>
          </c:dPt>
          <c:dPt>
            <c:idx val="1"/>
            <c:spPr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</c:spPr>
          </c:dPt>
          <c:dPt>
            <c:idx val="2"/>
            <c:spPr>
              <a:gradFill>
                <a:gsLst>
                  <a:gs pos="0">
                    <a:srgbClr val="825600"/>
                  </a:gs>
                  <a:gs pos="13000">
                    <a:srgbClr val="FFA800"/>
                  </a:gs>
                  <a:gs pos="28000">
                    <a:srgbClr val="825600"/>
                  </a:gs>
                  <a:gs pos="42999">
                    <a:srgbClr val="FFA800"/>
                  </a:gs>
                  <a:gs pos="58000">
                    <a:srgbClr val="825600"/>
                  </a:gs>
                  <a:gs pos="72000">
                    <a:srgbClr val="FFA800"/>
                  </a:gs>
                  <a:gs pos="87000">
                    <a:srgbClr val="825600"/>
                  </a:gs>
                  <a:gs pos="100000">
                    <a:srgbClr val="FFA800"/>
                  </a:gs>
                </a:gsLst>
                <a:lin ang="5400000" scaled="0"/>
              </a:gradFill>
            </c:spPr>
          </c:dPt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Val val="1"/>
          </c:dLbls>
          <c:cat>
            <c:strRef>
              <c:f>Sheet1!$A$1:$A$4</c:f>
              <c:strCache>
                <c:ptCount val="4"/>
                <c:pt idx="0">
                  <c:v>raid 5(4)</c:v>
                </c:pt>
                <c:pt idx="1">
                  <c:v>raid 5(6)</c:v>
                </c:pt>
                <c:pt idx="2">
                  <c:v>raid 1+0(4)</c:v>
                </c:pt>
                <c:pt idx="3">
                  <c:v>raid 1+0(6)</c:v>
                </c:pt>
              </c:strCache>
            </c:strRef>
          </c:cat>
          <c:val>
            <c:numRef>
              <c:f>Sheet1!$B$1:$B$4</c:f>
              <c:numCache>
                <c:formatCode>General</c:formatCode>
                <c:ptCount val="4"/>
                <c:pt idx="0">
                  <c:v>68</c:v>
                </c:pt>
                <c:pt idx="1">
                  <c:v>100</c:v>
                </c:pt>
                <c:pt idx="2">
                  <c:v>89</c:v>
                </c:pt>
                <c:pt idx="3">
                  <c:v>130</c:v>
                </c:pt>
              </c:numCache>
            </c:numRef>
          </c:val>
        </c:ser>
        <c:axId val="166606336"/>
        <c:axId val="166607872"/>
      </c:barChart>
      <c:catAx>
        <c:axId val="16660633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 i="0" baseline="0">
                <a:solidFill>
                  <a:schemeClr val="bg1"/>
                </a:solidFill>
              </a:defRPr>
            </a:pPr>
            <a:endParaRPr lang="zh-CN"/>
          </a:p>
        </c:txPr>
        <c:crossAx val="166607872"/>
        <c:crosses val="autoZero"/>
        <c:auto val="1"/>
        <c:lblAlgn val="ctr"/>
        <c:lblOffset val="100"/>
      </c:catAx>
      <c:valAx>
        <c:axId val="16660787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zh-CN"/>
          </a:p>
        </c:txPr>
        <c:crossAx val="166606336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title>
      <c:tx>
        <c:rich>
          <a:bodyPr/>
          <a:lstStyle/>
          <a:p>
            <a:pPr>
              <a:defRPr>
                <a:solidFill>
                  <a:schemeClr val="bg1"/>
                </a:solidFill>
              </a:defRPr>
            </a:pPr>
            <a:r>
              <a:rPr lang="en-US" altLang="en-US" dirty="0" smtClean="0">
                <a:solidFill>
                  <a:schemeClr val="bg1"/>
                </a:solidFill>
              </a:rPr>
              <a:t>FW </a:t>
            </a:r>
            <a:r>
              <a:rPr lang="zh-CN" altLang="en-US" dirty="0" smtClean="0">
                <a:solidFill>
                  <a:schemeClr val="bg1"/>
                </a:solidFill>
              </a:rPr>
              <a:t>升</a:t>
            </a:r>
            <a:r>
              <a:rPr lang="zh-CN" altLang="en-US" dirty="0">
                <a:solidFill>
                  <a:schemeClr val="bg1"/>
                </a:solidFill>
              </a:rPr>
              <a:t>级前后</a:t>
            </a:r>
            <a:endParaRPr lang="en-US" altLang="zh-CN" dirty="0">
              <a:solidFill>
                <a:schemeClr val="bg1"/>
              </a:solidFill>
            </a:endParaRPr>
          </a:p>
          <a:p>
            <a:pPr>
              <a:defRPr>
                <a:solidFill>
                  <a:schemeClr val="bg1"/>
                </a:solidFill>
              </a:defRPr>
            </a:pPr>
            <a:r>
              <a:rPr lang="en-US" altLang="zh-CN" dirty="0" err="1">
                <a:solidFill>
                  <a:schemeClr val="bg1"/>
                </a:solidFill>
              </a:rPr>
              <a:t>8G</a:t>
            </a:r>
            <a:r>
              <a:rPr lang="zh-CN" altLang="en-US" dirty="0">
                <a:solidFill>
                  <a:schemeClr val="bg1"/>
                </a:solidFill>
              </a:rPr>
              <a:t>内存拷贝</a:t>
            </a:r>
            <a:r>
              <a:rPr lang="en-US" altLang="zh-CN" dirty="0" err="1">
                <a:solidFill>
                  <a:schemeClr val="bg1"/>
                </a:solidFill>
              </a:rPr>
              <a:t>38G</a:t>
            </a:r>
            <a:r>
              <a:rPr lang="zh-CN" altLang="en-US" dirty="0">
                <a:solidFill>
                  <a:schemeClr val="bg1"/>
                </a:solidFill>
              </a:rPr>
              <a:t>大文</a:t>
            </a:r>
            <a:r>
              <a:rPr lang="zh-CN" altLang="en-US" dirty="0" smtClean="0">
                <a:solidFill>
                  <a:schemeClr val="bg1"/>
                </a:solidFill>
              </a:rPr>
              <a:t>件耗时对</a:t>
            </a:r>
            <a:r>
              <a:rPr lang="zh-CN" altLang="en-US" dirty="0">
                <a:solidFill>
                  <a:schemeClr val="bg1"/>
                </a:solidFill>
              </a:rPr>
              <a:t>比</a:t>
            </a:r>
          </a:p>
        </c:rich>
      </c:tx>
    </c:title>
    <c:view3D>
      <c:depthPercent val="100"/>
      <c:perspective val="30"/>
    </c:view3D>
    <c:plotArea>
      <c:layout/>
      <c:bar3DChart>
        <c:barDir val="col"/>
        <c:grouping val="clustered"/>
        <c:ser>
          <c:idx val="0"/>
          <c:order val="0"/>
          <c:tx>
            <c:v>FW升级前后对比</c:v>
          </c:tx>
          <c:spPr>
            <a:gradFill>
              <a:gsLst>
                <a:gs pos="0">
                  <a:srgbClr val="FC9FCB"/>
                </a:gs>
                <a:gs pos="13000">
                  <a:srgbClr val="F8B049"/>
                </a:gs>
                <a:gs pos="21001">
                  <a:srgbClr val="F8B049"/>
                </a:gs>
                <a:gs pos="63000">
                  <a:srgbClr val="FEE7F2"/>
                </a:gs>
                <a:gs pos="67000">
                  <a:srgbClr val="F952A0"/>
                </a:gs>
                <a:gs pos="69000">
                  <a:srgbClr val="C50849"/>
                </a:gs>
                <a:gs pos="82001">
                  <a:srgbClr val="B43E85"/>
                </a:gs>
                <a:gs pos="100000">
                  <a:srgbClr val="F8B049"/>
                </a:gs>
              </a:gsLst>
              <a:lin ang="5400000" scaled="0"/>
            </a:gradFill>
          </c:spPr>
          <c:dPt>
            <c:idx val="0"/>
            <c:spPr>
              <a:gradFill>
                <a:gsLst>
                  <a:gs pos="0">
                    <a:srgbClr val="000082"/>
                  </a:gs>
                  <a:gs pos="13000">
                    <a:srgbClr val="0047FF"/>
                  </a:gs>
                  <a:gs pos="28000">
                    <a:srgbClr val="000082"/>
                  </a:gs>
                  <a:gs pos="42999">
                    <a:srgbClr val="0047FF"/>
                  </a:gs>
                  <a:gs pos="58000">
                    <a:srgbClr val="000082"/>
                  </a:gs>
                  <a:gs pos="72000">
                    <a:srgbClr val="0047FF"/>
                  </a:gs>
                  <a:gs pos="87000">
                    <a:srgbClr val="000082"/>
                  </a:gs>
                  <a:gs pos="100000">
                    <a:srgbClr val="0047FF"/>
                  </a:gs>
                </a:gsLst>
                <a:lin ang="5400000" scaled="0"/>
              </a:gra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  <c:showVal val="1"/>
            </c:dLbl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  <c:showVal val="1"/>
            </c:dLbl>
            <c:delete val="1"/>
          </c:dLbls>
          <c:cat>
            <c:strRef>
              <c:f>Sheet1!$A$2:$A$3</c:f>
              <c:strCache>
                <c:ptCount val="2"/>
                <c:pt idx="0">
                  <c:v>FW升级前</c:v>
                </c:pt>
                <c:pt idx="1">
                  <c:v>FW升级后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86.492999999999995</c:v>
                </c:pt>
                <c:pt idx="1">
                  <c:v>76.077699999999993</c:v>
                </c:pt>
              </c:numCache>
            </c:numRef>
          </c:val>
        </c:ser>
        <c:shape val="cone"/>
        <c:axId val="166710272"/>
        <c:axId val="166716160"/>
        <c:axId val="0"/>
      </c:bar3DChart>
      <c:catAx>
        <c:axId val="16671027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solidFill>
                  <a:schemeClr val="bg1"/>
                </a:solidFill>
              </a:defRPr>
            </a:pPr>
            <a:endParaRPr lang="zh-CN"/>
          </a:p>
        </c:txPr>
        <c:crossAx val="166716160"/>
        <c:crosses val="autoZero"/>
        <c:auto val="1"/>
        <c:lblAlgn val="ctr"/>
        <c:lblOffset val="100"/>
        <c:tickMarkSkip val="1"/>
      </c:catAx>
      <c:valAx>
        <c:axId val="16671616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zh-CN"/>
          </a:p>
        </c:txPr>
        <c:crossAx val="1667102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view3D>
      <c:rAngAx val="1"/>
    </c:view3D>
    <c:plotArea>
      <c:layout/>
      <c:bar3DChart>
        <c:barDir val="col"/>
        <c:grouping val="percentStacked"/>
        <c:ser>
          <c:idx val="0"/>
          <c:order val="0"/>
          <c:tx>
            <c:v>Ext3</c:v>
          </c:tx>
          <c:spPr>
            <a:gradFill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5400000" scaled="0"/>
            </a:gradFill>
          </c:spPr>
          <c:dLbls>
            <c:showVal val="1"/>
          </c:dLbls>
          <c:cat>
            <c:strRef>
              <c:f>Sheet3!$B$3:$D$3</c:f>
              <c:strCache>
                <c:ptCount val="3"/>
                <c:pt idx="0">
                  <c:v>Create</c:v>
                </c:pt>
                <c:pt idx="1">
                  <c:v>Read</c:v>
                </c:pt>
                <c:pt idx="2">
                  <c:v>Delete</c:v>
                </c:pt>
              </c:strCache>
            </c:strRef>
          </c:cat>
          <c:val>
            <c:numRef>
              <c:f>Sheet3!$B$4:$D$4</c:f>
              <c:numCache>
                <c:formatCode>General</c:formatCode>
                <c:ptCount val="3"/>
                <c:pt idx="0">
                  <c:v>23</c:v>
                </c:pt>
                <c:pt idx="1">
                  <c:v>8</c:v>
                </c:pt>
                <c:pt idx="2">
                  <c:v>553</c:v>
                </c:pt>
              </c:numCache>
            </c:numRef>
          </c:val>
        </c:ser>
        <c:ser>
          <c:idx val="1"/>
          <c:order val="1"/>
          <c:tx>
            <c:v>ReiserFS</c:v>
          </c:tx>
          <c:spPr>
            <a:solidFill>
              <a:schemeClr val="accent6">
                <a:lumMod val="40000"/>
                <a:lumOff val="60000"/>
              </a:schemeClr>
            </a:solidFill>
          </c:spPr>
          <c:dLbls>
            <c:showVal val="1"/>
          </c:dLbls>
          <c:cat>
            <c:strRef>
              <c:f>Sheet3!$B$3:$D$3</c:f>
              <c:strCache>
                <c:ptCount val="3"/>
                <c:pt idx="0">
                  <c:v>Create</c:v>
                </c:pt>
                <c:pt idx="1">
                  <c:v>Read</c:v>
                </c:pt>
                <c:pt idx="2">
                  <c:v>Delete</c:v>
                </c:pt>
              </c:strCache>
            </c:strRef>
          </c:cat>
          <c:val>
            <c:numRef>
              <c:f>Sheet3!$B$5:$D$5</c:f>
              <c:numCache>
                <c:formatCode>General</c:formatCode>
                <c:ptCount val="3"/>
                <c:pt idx="0">
                  <c:v>83</c:v>
                </c:pt>
                <c:pt idx="1">
                  <c:v>41</c:v>
                </c:pt>
                <c:pt idx="2">
                  <c:v>1750</c:v>
                </c:pt>
              </c:numCache>
            </c:numRef>
          </c:val>
        </c:ser>
        <c:ser>
          <c:idx val="2"/>
          <c:order val="2"/>
          <c:tx>
            <c:v>XFS</c:v>
          </c:tx>
          <c:dLbls>
            <c:showVal val="1"/>
          </c:dLbls>
          <c:cat>
            <c:strRef>
              <c:f>Sheet3!$B$3:$D$3</c:f>
              <c:strCache>
                <c:ptCount val="3"/>
                <c:pt idx="0">
                  <c:v>Create</c:v>
                </c:pt>
                <c:pt idx="1">
                  <c:v>Read</c:v>
                </c:pt>
                <c:pt idx="2">
                  <c:v>Delete</c:v>
                </c:pt>
              </c:strCache>
            </c:strRef>
          </c:cat>
          <c:val>
            <c:numRef>
              <c:f>Sheet3!$B$6:$D$6</c:f>
              <c:numCache>
                <c:formatCode>General</c:formatCode>
                <c:ptCount val="3"/>
                <c:pt idx="0">
                  <c:v>72</c:v>
                </c:pt>
                <c:pt idx="1">
                  <c:v>33</c:v>
                </c:pt>
                <c:pt idx="2">
                  <c:v>232</c:v>
                </c:pt>
              </c:numCache>
            </c:numRef>
          </c:val>
        </c:ser>
        <c:shape val="box"/>
        <c:axId val="166938496"/>
        <c:axId val="166940032"/>
        <c:axId val="0"/>
      </c:bar3DChart>
      <c:catAx>
        <c:axId val="166938496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solidFill>
                  <a:schemeClr val="bg1"/>
                </a:solidFill>
              </a:defRPr>
            </a:pPr>
            <a:endParaRPr lang="zh-CN"/>
          </a:p>
        </c:txPr>
        <c:crossAx val="166940032"/>
        <c:crosses val="autoZero"/>
        <c:auto val="1"/>
        <c:lblAlgn val="ctr"/>
        <c:lblOffset val="100"/>
      </c:catAx>
      <c:valAx>
        <c:axId val="166940032"/>
        <c:scaling>
          <c:orientation val="minMax"/>
        </c:scaling>
        <c:delete val="1"/>
        <c:axPos val="l"/>
        <c:majorGridlines/>
        <c:numFmt formatCode="0%" sourceLinked="1"/>
        <c:tickLblPos val="nextTo"/>
        <c:crossAx val="1669384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098753280840099"/>
          <c:y val="0.11979440069991262"/>
          <c:w val="0.14234580052493498"/>
          <c:h val="0.34837379702537302"/>
        </c:manualLayout>
      </c:layout>
      <c:txPr>
        <a:bodyPr/>
        <a:lstStyle/>
        <a:p>
          <a:pPr>
            <a:defRPr b="1">
              <a:solidFill>
                <a:schemeClr val="bg1"/>
              </a:solidFill>
            </a:defRPr>
          </a:pPr>
          <a:endParaRPr lang="zh-CN"/>
        </a:p>
      </c:txPr>
    </c:legend>
    <c:plotVisOnly val="1"/>
  </c:chart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plotArea>
      <c:layout/>
      <c:barChart>
        <c:barDir val="col"/>
        <c:grouping val="clustered"/>
        <c:ser>
          <c:idx val="0"/>
          <c:order val="0"/>
          <c:tx>
            <c:v>write cache 25%</c:v>
          </c:tx>
          <c:spPr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c:spPr>
          <c:cat>
            <c:numRef>
              <c:f>Sheet1!$B$1:$J$1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Sheet1!$B$2:$J$2</c:f>
              <c:numCache>
                <c:formatCode>General</c:formatCode>
                <c:ptCount val="9"/>
                <c:pt idx="0">
                  <c:v>160419</c:v>
                </c:pt>
                <c:pt idx="1">
                  <c:v>161374</c:v>
                </c:pt>
                <c:pt idx="2">
                  <c:v>165267</c:v>
                </c:pt>
                <c:pt idx="3">
                  <c:v>165182</c:v>
                </c:pt>
                <c:pt idx="4">
                  <c:v>166674</c:v>
                </c:pt>
                <c:pt idx="5">
                  <c:v>166642</c:v>
                </c:pt>
                <c:pt idx="6">
                  <c:v>165297</c:v>
                </c:pt>
                <c:pt idx="7">
                  <c:v>166095</c:v>
                </c:pt>
                <c:pt idx="8">
                  <c:v>163851</c:v>
                </c:pt>
              </c:numCache>
            </c:numRef>
          </c:val>
        </c:ser>
        <c:ser>
          <c:idx val="1"/>
          <c:order val="1"/>
          <c:tx>
            <c:v>write cache 50%</c:v>
          </c:tx>
          <c:spPr>
            <a:gradFill>
              <a:gsLst>
                <a:gs pos="0">
                  <a:srgbClr val="FC9FCB"/>
                </a:gs>
                <a:gs pos="13000">
                  <a:srgbClr val="F8B049"/>
                </a:gs>
                <a:gs pos="21001">
                  <a:srgbClr val="F8B049"/>
                </a:gs>
                <a:gs pos="63000">
                  <a:srgbClr val="FEE7F2"/>
                </a:gs>
                <a:gs pos="67000">
                  <a:srgbClr val="F952A0"/>
                </a:gs>
                <a:gs pos="69000">
                  <a:srgbClr val="C50849"/>
                </a:gs>
                <a:gs pos="82001">
                  <a:srgbClr val="B43E85"/>
                </a:gs>
                <a:gs pos="100000">
                  <a:srgbClr val="F8B049"/>
                </a:gs>
              </a:gsLst>
              <a:lin ang="5400000" scaled="0"/>
            </a:gradFill>
          </c:spPr>
          <c:cat>
            <c:numRef>
              <c:f>Sheet1!$B$1:$J$1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Sheet1!$B$3:$J$3</c:f>
              <c:numCache>
                <c:formatCode>General</c:formatCode>
                <c:ptCount val="9"/>
                <c:pt idx="0">
                  <c:v>187652</c:v>
                </c:pt>
                <c:pt idx="1">
                  <c:v>178679</c:v>
                </c:pt>
                <c:pt idx="2">
                  <c:v>177526</c:v>
                </c:pt>
                <c:pt idx="3">
                  <c:v>178172</c:v>
                </c:pt>
                <c:pt idx="4">
                  <c:v>180272</c:v>
                </c:pt>
                <c:pt idx="5">
                  <c:v>174860</c:v>
                </c:pt>
                <c:pt idx="6">
                  <c:v>176531</c:v>
                </c:pt>
                <c:pt idx="7">
                  <c:v>176274</c:v>
                </c:pt>
                <c:pt idx="8">
                  <c:v>178115</c:v>
                </c:pt>
              </c:numCache>
            </c:numRef>
          </c:val>
        </c:ser>
        <c:ser>
          <c:idx val="2"/>
          <c:order val="2"/>
          <c:tx>
            <c:v>write cache 75%</c:v>
          </c:tx>
          <c:spPr>
            <a:gradFill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</c:spPr>
          <c:cat>
            <c:numRef>
              <c:f>Sheet1!$B$1:$J$1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Sheet1!$B$4:$J$4</c:f>
              <c:numCache>
                <c:formatCode>General</c:formatCode>
                <c:ptCount val="9"/>
                <c:pt idx="0">
                  <c:v>228035</c:v>
                </c:pt>
                <c:pt idx="1">
                  <c:v>169809</c:v>
                </c:pt>
                <c:pt idx="2">
                  <c:v>174767</c:v>
                </c:pt>
                <c:pt idx="3">
                  <c:v>179612</c:v>
                </c:pt>
                <c:pt idx="4">
                  <c:v>164457</c:v>
                </c:pt>
                <c:pt idx="5">
                  <c:v>176498</c:v>
                </c:pt>
                <c:pt idx="6">
                  <c:v>176157</c:v>
                </c:pt>
                <c:pt idx="7">
                  <c:v>176585</c:v>
                </c:pt>
                <c:pt idx="8">
                  <c:v>178486</c:v>
                </c:pt>
              </c:numCache>
            </c:numRef>
          </c:val>
        </c:ser>
        <c:axId val="167204736"/>
        <c:axId val="167206272"/>
      </c:barChart>
      <c:catAx>
        <c:axId val="167204736"/>
        <c:scaling>
          <c:orientation val="minMax"/>
        </c:scaling>
        <c:axPos val="b"/>
        <c:numFmt formatCode="General" sourceLinked="1"/>
        <c:tickLblPos val="nextTo"/>
        <c:crossAx val="167206272"/>
        <c:crosses val="autoZero"/>
        <c:auto val="1"/>
        <c:lblAlgn val="ctr"/>
        <c:lblOffset val="100"/>
      </c:catAx>
      <c:valAx>
        <c:axId val="167206272"/>
        <c:scaling>
          <c:orientation val="minMax"/>
        </c:scaling>
        <c:axPos val="l"/>
        <c:majorGridlines/>
        <c:numFmt formatCode="General" sourceLinked="1"/>
        <c:tickLblPos val="nextTo"/>
        <c:crossAx val="167204736"/>
        <c:crosses val="autoZero"/>
        <c:crossBetween val="between"/>
      </c:valAx>
    </c:plotArea>
    <c:legend>
      <c:legendPos val="r"/>
    </c:legend>
    <c:plotVisOnly val="1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0.54206</cdr:x>
      <cdr:y>0.53623</cdr:y>
    </cdr:from>
    <cdr:to>
      <cdr:x>0.97449</cdr:x>
      <cdr:y>0.64734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43404" y="2643206"/>
          <a:ext cx="3305455" cy="5476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zh-CN" altLang="en-US" sz="2500" b="1" dirty="0" smtClean="0">
              <a:solidFill>
                <a:schemeClr val="bg1"/>
              </a:solidFill>
            </a:rPr>
            <a:t>文件系统性能测试对比</a:t>
          </a:r>
          <a:endParaRPr lang="zh-CN" altLang="en-US" sz="2500" b="1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ea typeface="+mn-ea"/>
              </a:defRPr>
            </a:lvl1pPr>
          </a:lstStyle>
          <a:p>
            <a:pPr>
              <a:defRPr/>
            </a:pPr>
            <a:fld id="{025801FF-9B40-486F-BCEA-B67F6D4EDF46}" type="datetimeFigureOut">
              <a:rPr lang="zh-CN" altLang="en-US"/>
              <a:pPr>
                <a:defRPr/>
              </a:pPr>
              <a:t>2009-9-1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ea typeface="+mn-ea"/>
              </a:defRPr>
            </a:lvl1pPr>
          </a:lstStyle>
          <a:p>
            <a:pPr>
              <a:defRPr/>
            </a:pPr>
            <a:fld id="{82B0B092-D6BC-4763-A503-6AD2C32302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ea typeface="+mn-ea"/>
              </a:defRPr>
            </a:lvl1pPr>
          </a:lstStyle>
          <a:p>
            <a:pPr>
              <a:defRPr/>
            </a:pPr>
            <a:fld id="{4C6A2D28-957F-41DA-BF3C-3CCB8CA095FF}" type="datetimeFigureOut">
              <a:rPr lang="zh-CN" altLang="en-US"/>
              <a:pPr>
                <a:defRPr/>
              </a:pPr>
              <a:t>2009-9-1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ea typeface="+mn-ea"/>
              </a:defRPr>
            </a:lvl1pPr>
          </a:lstStyle>
          <a:p>
            <a:pPr>
              <a:defRPr/>
            </a:pPr>
            <a:fld id="{E21619E5-FED1-4EA6-BA28-989A8EDCF0F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pagesperso-orange.fr/sebastien.godard/man_pidstat.html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pagesperso-orange.fr/sebastien.godard/man_pidstat.html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ABFF2B7-612E-4992-B15A-45DABD7BFF57}" type="slidenum">
              <a:rPr lang="zh-CN" altLang="en-US" smtClean="0"/>
              <a:pPr>
                <a:defRPr/>
              </a:pPr>
              <a:t>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缘由千奇百怪，可能来自客户，来自业务线，来自老板，来自同事，来自网友等等</a:t>
            </a:r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61B50D-E3AB-4089-9BDC-5CBA1F6590E2}" type="slidenum">
              <a:rPr lang="zh-CN" altLang="en-US" smtClean="0"/>
              <a:pPr>
                <a:defRPr/>
              </a:pPr>
              <a:t>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超负荷运载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load average &gt;= 5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Iowait &gt;= 10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vmstat  procs(r b) </a:t>
            </a:r>
            <a:r>
              <a:rPr lang="zh-CN" altLang="en-US" smtClean="0"/>
              <a:t>值较高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top</a:t>
            </a:r>
            <a:r>
              <a:rPr lang="zh-CN" altLang="en-US" smtClean="0"/>
              <a:t>中</a:t>
            </a:r>
            <a:r>
              <a:rPr lang="en-US" altLang="zh-CN" smtClean="0"/>
              <a:t>CPU</a:t>
            </a:r>
            <a:r>
              <a:rPr lang="zh-CN" altLang="en-US" smtClean="0"/>
              <a:t>的</a:t>
            </a:r>
            <a:r>
              <a:rPr lang="en-US" altLang="zh-CN" smtClean="0"/>
              <a:t>idle</a:t>
            </a:r>
            <a:r>
              <a:rPr lang="zh-CN" altLang="en-US" smtClean="0"/>
              <a:t>很小，</a:t>
            </a:r>
            <a:r>
              <a:rPr lang="en-US" altLang="zh-CN" smtClean="0"/>
              <a:t>sys</a:t>
            </a:r>
            <a:r>
              <a:rPr lang="zh-CN" altLang="en-US" smtClean="0"/>
              <a:t>或</a:t>
            </a:r>
            <a:r>
              <a:rPr lang="en-US" altLang="zh-CN" smtClean="0"/>
              <a:t>wait</a:t>
            </a:r>
            <a:r>
              <a:rPr lang="zh-CN" altLang="en-US" smtClean="0"/>
              <a:t>较高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服务器的</a:t>
            </a:r>
            <a:r>
              <a:rPr lang="en-US" altLang="zh-CN" smtClean="0"/>
              <a:t>swap</a:t>
            </a:r>
            <a:r>
              <a:rPr lang="zh-CN" altLang="en-US" smtClean="0"/>
              <a:t>严重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mysql</a:t>
            </a:r>
            <a:r>
              <a:rPr lang="zh-CN" altLang="en-US" smtClean="0"/>
              <a:t>的内存命中率很低，例如 </a:t>
            </a:r>
            <a:r>
              <a:rPr lang="en-US" altLang="zh-CN" smtClean="0"/>
              <a:t>myisam_key_read_hit_ratio</a:t>
            </a:r>
            <a:r>
              <a:rPr lang="zh-CN" altLang="en-US" smtClean="0"/>
              <a:t>或</a:t>
            </a:r>
            <a:r>
              <a:rPr lang="en-US" altLang="zh-CN" smtClean="0"/>
              <a:t>innodb_buffer_hit_ratio</a:t>
            </a:r>
            <a:r>
              <a:rPr lang="zh-CN" altLang="en-US" smtClean="0"/>
              <a:t>较低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网站或客户端打开非常慢，而</a:t>
            </a:r>
            <a:r>
              <a:rPr lang="en-US" altLang="zh-CN" smtClean="0"/>
              <a:t>webserver</a:t>
            </a:r>
            <a:r>
              <a:rPr lang="zh-CN" altLang="en-US" smtClean="0"/>
              <a:t>负载低，或打开静态页面很快，那就很可能是数据库的问题</a:t>
            </a:r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15E98C-A816-4B16-8FB8-1BE5565B2B95}" type="slidenum">
              <a:rPr lang="zh-CN" altLang="en-US" smtClean="0"/>
              <a:pPr>
                <a:defRPr/>
              </a:pPr>
              <a:t>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设置合理阀值，关注性能曲线，提前预警</a:t>
            </a:r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0262474-6168-461F-92F3-CA8D9A61913F}" type="slidenum">
              <a:rPr lang="zh-CN" altLang="en-US" smtClean="0"/>
              <a:pPr>
                <a:defRPr/>
              </a:pPr>
              <a:t>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大部分情况下，老板是你最重要的客户，客户就是上帝 </a:t>
            </a:r>
            <a:r>
              <a:rPr lang="en-US" altLang="zh-CN" smtClean="0">
                <a:sym typeface="Wingdings" pitchFamily="2" charset="2"/>
              </a:rPr>
              <a:t></a:t>
            </a:r>
            <a:endParaRPr lang="zh-CN" altLang="en-US" smtClean="0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AC9CA9-FB21-4316-88FA-9B265000C1BA}" type="slidenum">
              <a:rPr lang="zh-CN" altLang="en-US" smtClean="0"/>
              <a:pPr>
                <a:defRPr/>
              </a:pPr>
              <a:t>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AC9D31-4D46-4C76-8081-AA46FF4EAA05}" type="slidenum">
              <a:rPr lang="zh-CN" altLang="en-US" smtClean="0"/>
              <a:pPr>
                <a:defRPr/>
              </a:pPr>
              <a:t>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mtClean="0"/>
              <a:t>sar,pidstat,iostats</a:t>
            </a:r>
            <a:r>
              <a:rPr lang="zh-CN" altLang="en-US" smtClean="0"/>
              <a:t>需要先安装</a:t>
            </a:r>
            <a:r>
              <a:rPr lang="en-US" altLang="zh-CN" smtClean="0"/>
              <a:t>sysstat</a:t>
            </a:r>
            <a:r>
              <a:rPr lang="zh-CN" altLang="en-US" smtClean="0"/>
              <a:t>，重点都是关注</a:t>
            </a:r>
            <a:r>
              <a:rPr lang="en-US" altLang="zh-CN" smtClean="0"/>
              <a:t>IO</a:t>
            </a:r>
            <a:r>
              <a:rPr lang="zh-CN" altLang="en-US" smtClean="0"/>
              <a:t>方面的性能</a:t>
            </a:r>
            <a:endParaRPr lang="en-US" altLang="zh-CN" smtClean="0"/>
          </a:p>
        </p:txBody>
      </p:sp>
      <p:sp>
        <p:nvSpPr>
          <p:cNvPr id="47108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93EF1B0-DEA0-40DE-9952-BA9B574E3943}" type="slidenum">
              <a:rPr lang="zh-CN" altLang="en-US" smtClean="0"/>
              <a:pPr>
                <a:defRPr/>
              </a:pPr>
              <a:t>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mtClean="0"/>
              <a:t>sar,pidstat,iostats</a:t>
            </a:r>
            <a:r>
              <a:rPr lang="zh-CN" altLang="en-US" smtClean="0"/>
              <a:t>需要先安装</a:t>
            </a:r>
            <a:r>
              <a:rPr lang="en-US" altLang="zh-CN" smtClean="0"/>
              <a:t>sysstat</a:t>
            </a:r>
            <a:r>
              <a:rPr lang="zh-CN" altLang="en-US" smtClean="0"/>
              <a:t>，重点都是关注</a:t>
            </a:r>
            <a:r>
              <a:rPr lang="en-US" altLang="zh-CN" smtClean="0"/>
              <a:t>IO</a:t>
            </a:r>
            <a:r>
              <a:rPr lang="zh-CN" altLang="en-US" smtClean="0"/>
              <a:t>方面的性能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mpstat - Report processors related statistics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 smtClean="0">
                <a:hlinkClick r:id="rId3"/>
              </a:rPr>
              <a:t>pidstat(1)</a:t>
            </a:r>
            <a:r>
              <a:rPr lang="en-US" altLang="zh-CN" smtClean="0"/>
              <a:t> reports statistics for Linux tasks (processes) : I/O, CPU, memory, etc.</a:t>
            </a:r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1B234A-1FAB-4749-9D08-39A621EB8F4A}" type="slidenum">
              <a:rPr lang="zh-CN" altLang="en-US" smtClean="0"/>
              <a:pPr>
                <a:defRPr/>
              </a:pPr>
              <a:t>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mtClean="0"/>
              <a:t>sar,pidstat,iostats</a:t>
            </a:r>
            <a:r>
              <a:rPr lang="zh-CN" altLang="en-US" smtClean="0"/>
              <a:t>需要先安装</a:t>
            </a:r>
            <a:r>
              <a:rPr lang="en-US" altLang="zh-CN" smtClean="0"/>
              <a:t>sysstat</a:t>
            </a:r>
            <a:r>
              <a:rPr lang="zh-CN" altLang="en-US" smtClean="0"/>
              <a:t>，重点都是关注</a:t>
            </a:r>
            <a:r>
              <a:rPr lang="en-US" altLang="zh-CN" smtClean="0"/>
              <a:t>IO</a:t>
            </a:r>
            <a:r>
              <a:rPr lang="zh-CN" altLang="en-US" smtClean="0"/>
              <a:t>方面的性能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mpstat - Report processors related statistics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 smtClean="0">
                <a:hlinkClick r:id="rId3"/>
              </a:rPr>
              <a:t>pidstat(1)</a:t>
            </a:r>
            <a:r>
              <a:rPr lang="en-US" altLang="zh-CN" smtClean="0"/>
              <a:t> reports statistics for Linux tasks (processes) : I/O, CPU, memory, etc.</a:t>
            </a:r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4A3E29-94E8-4566-91B0-351E9979F815}" type="slidenum">
              <a:rPr lang="zh-CN" altLang="en-US" smtClean="0"/>
              <a:pPr>
                <a:defRPr/>
              </a:pPr>
              <a:t>10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mtClean="0"/>
              <a:t>vmstat,iostat,pidstat,sar</a:t>
            </a:r>
            <a:endParaRPr lang="zh-CN" altLang="en-US" smtClean="0"/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BA6949-8920-427A-8B93-56E9584E6D0F}" type="slidenum">
              <a:rPr lang="zh-CN" altLang="en-US" smtClean="0"/>
              <a:pPr>
                <a:defRPr/>
              </a:pPr>
              <a:t>11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mtClean="0"/>
              <a:t>vmstat,iostat,pidstat,sar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pidstat</a:t>
            </a:r>
            <a:r>
              <a:rPr lang="zh-CN" altLang="en-US" smtClean="0"/>
              <a:t>需要</a:t>
            </a:r>
            <a:r>
              <a:rPr lang="en-US" altLang="zh-CN" smtClean="0"/>
              <a:t>kernel &gt;= 2.6.20</a:t>
            </a:r>
            <a:r>
              <a:rPr lang="zh-CN" altLang="en-US" smtClean="0"/>
              <a:t>才行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5018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2D9619C-A2A7-4CF8-8B70-77395B2D84D0}" type="slidenum">
              <a:rPr lang="zh-CN" altLang="en-US" smtClean="0"/>
              <a:pPr>
                <a:defRPr/>
              </a:pPr>
              <a:t>12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FA6CFD6-301E-4DB9-AC89-84E425C7715A}" type="slidenum">
              <a:rPr lang="zh-CN" altLang="en-US" smtClean="0"/>
              <a:pPr>
                <a:defRPr/>
              </a:pPr>
              <a:t>13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D64349A-533A-4B5D-985D-BAFDAFE2CD4E}" type="slidenum">
              <a:rPr lang="zh-CN" altLang="en-US" smtClean="0"/>
              <a:pPr>
                <a:defRPr/>
              </a:pPr>
              <a:t>14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mtClean="0"/>
              <a:t>hackmysql.com</a:t>
            </a:r>
            <a:r>
              <a:rPr lang="zh-CN" altLang="en-US" smtClean="0"/>
              <a:t>推出的一款</a:t>
            </a:r>
            <a:r>
              <a:rPr lang="en-US" altLang="zh-CN" smtClean="0"/>
              <a:t>MySQL</a:t>
            </a:r>
            <a:r>
              <a:rPr lang="zh-CN" altLang="en-US" smtClean="0"/>
              <a:t>的日志分析工具</a:t>
            </a:r>
            <a:br>
              <a:rPr lang="zh-CN" altLang="en-US" smtClean="0"/>
            </a:br>
            <a:r>
              <a:rPr lang="zh-CN" altLang="en-US" smtClean="0"/>
              <a:t>整体来说</a:t>
            </a:r>
            <a:r>
              <a:rPr lang="en-US" altLang="zh-CN" smtClean="0"/>
              <a:t>, </a:t>
            </a:r>
            <a:r>
              <a:rPr lang="zh-CN" altLang="en-US" smtClean="0"/>
              <a:t>功能非常强大</a:t>
            </a:r>
            <a:r>
              <a:rPr lang="en-US" altLang="zh-CN" smtClean="0"/>
              <a:t>. </a:t>
            </a:r>
            <a:r>
              <a:rPr lang="zh-CN" altLang="en-US" smtClean="0"/>
              <a:t>数据报表</a:t>
            </a:r>
            <a:r>
              <a:rPr lang="en-US" altLang="zh-CN" smtClean="0"/>
              <a:t>,</a:t>
            </a:r>
            <a:r>
              <a:rPr lang="zh-CN" altLang="en-US" smtClean="0"/>
              <a:t>非常有利于分析慢查询的原因</a:t>
            </a:r>
            <a:r>
              <a:rPr lang="en-US" altLang="zh-CN" smtClean="0"/>
              <a:t>, </a:t>
            </a:r>
            <a:r>
              <a:rPr lang="zh-CN" altLang="en-US" smtClean="0"/>
              <a:t>包括执行频率</a:t>
            </a:r>
            <a:r>
              <a:rPr lang="en-US" altLang="zh-CN" smtClean="0"/>
              <a:t>, </a:t>
            </a:r>
            <a:r>
              <a:rPr lang="zh-CN" altLang="en-US" smtClean="0"/>
              <a:t>数据量</a:t>
            </a:r>
            <a:r>
              <a:rPr lang="en-US" altLang="zh-CN" smtClean="0"/>
              <a:t>, </a:t>
            </a:r>
            <a:r>
              <a:rPr lang="zh-CN" altLang="en-US" smtClean="0"/>
              <a:t>查询消耗等</a:t>
            </a:r>
            <a:r>
              <a:rPr lang="en-US" altLang="zh-CN" smtClean="0"/>
              <a:t>.</a:t>
            </a:r>
            <a:br>
              <a:rPr lang="en-US" altLang="zh-CN" smtClean="0"/>
            </a:br>
            <a:r>
              <a:rPr lang="zh-CN" altLang="en-US" smtClean="0"/>
              <a:t>格式说明如下</a:t>
            </a:r>
            <a:r>
              <a:rPr lang="en-US" altLang="zh-CN" smtClean="0"/>
              <a:t>:</a:t>
            </a:r>
            <a:br>
              <a:rPr lang="en-US" altLang="zh-CN" smtClean="0"/>
            </a:br>
            <a:r>
              <a:rPr lang="zh-CN" altLang="en-US" smtClean="0"/>
              <a:t>总查询次数 </a:t>
            </a:r>
            <a:r>
              <a:rPr lang="en-US" altLang="zh-CN" smtClean="0"/>
              <a:t>(queries total), </a:t>
            </a:r>
            <a:r>
              <a:rPr lang="zh-CN" altLang="en-US" smtClean="0"/>
              <a:t>去重后的</a:t>
            </a:r>
            <a:r>
              <a:rPr lang="en-US" altLang="zh-CN" smtClean="0"/>
              <a:t>sql</a:t>
            </a:r>
            <a:r>
              <a:rPr lang="zh-CN" altLang="en-US" smtClean="0"/>
              <a:t>数量 </a:t>
            </a:r>
            <a:r>
              <a:rPr lang="en-US" altLang="zh-CN" smtClean="0"/>
              <a:t>(unique)</a:t>
            </a:r>
            <a:br>
              <a:rPr lang="en-US" altLang="zh-CN" smtClean="0"/>
            </a:br>
            <a:r>
              <a:rPr lang="zh-CN" altLang="en-US" smtClean="0"/>
              <a:t>输出报表的内容排序</a:t>
            </a:r>
            <a:r>
              <a:rPr lang="en-US" altLang="zh-CN" smtClean="0"/>
              <a:t>(sorted by)</a:t>
            </a:r>
            <a:br>
              <a:rPr lang="en-US" altLang="zh-CN" smtClean="0"/>
            </a:br>
            <a:r>
              <a:rPr lang="zh-CN" altLang="en-US" smtClean="0"/>
              <a:t>最重大的慢</a:t>
            </a:r>
            <a:r>
              <a:rPr lang="en-US" altLang="zh-CN" smtClean="0"/>
              <a:t>sql</a:t>
            </a:r>
            <a:r>
              <a:rPr lang="zh-CN" altLang="en-US" smtClean="0"/>
              <a:t>统计信息</a:t>
            </a:r>
            <a:r>
              <a:rPr lang="en-US" altLang="zh-CN" smtClean="0"/>
              <a:t>, </a:t>
            </a:r>
            <a:r>
              <a:rPr lang="zh-CN" altLang="en-US" smtClean="0"/>
              <a:t>包括 平均执行时间</a:t>
            </a:r>
            <a:r>
              <a:rPr lang="en-US" altLang="zh-CN" smtClean="0"/>
              <a:t>, </a:t>
            </a:r>
            <a:r>
              <a:rPr lang="zh-CN" altLang="en-US" smtClean="0"/>
              <a:t>等待锁时间</a:t>
            </a:r>
            <a:r>
              <a:rPr lang="en-US" altLang="zh-CN" smtClean="0"/>
              <a:t>, </a:t>
            </a:r>
            <a:r>
              <a:rPr lang="zh-CN" altLang="en-US" smtClean="0"/>
              <a:t>结果行的总数</a:t>
            </a:r>
            <a:r>
              <a:rPr lang="en-US" altLang="zh-CN" smtClean="0"/>
              <a:t>, </a:t>
            </a:r>
            <a:r>
              <a:rPr lang="zh-CN" altLang="en-US" smtClean="0"/>
              <a:t>扫描的行总数</a:t>
            </a:r>
            <a:r>
              <a:rPr lang="en-US" altLang="zh-CN" smtClean="0"/>
              <a:t>.</a:t>
            </a:r>
            <a:br>
              <a:rPr lang="en-US" altLang="zh-CN" smtClean="0"/>
            </a:br>
            <a:r>
              <a:rPr lang="en-US" altLang="zh-CN" smtClean="0"/>
              <a:t>Count, sql</a:t>
            </a:r>
            <a:r>
              <a:rPr lang="zh-CN" altLang="en-US" smtClean="0"/>
              <a:t>的执行次数及占总的</a:t>
            </a:r>
            <a:r>
              <a:rPr lang="en-US" altLang="zh-CN" smtClean="0"/>
              <a:t>slow log</a:t>
            </a:r>
            <a:r>
              <a:rPr lang="zh-CN" altLang="en-US" smtClean="0"/>
              <a:t>数量的百分比</a:t>
            </a:r>
            <a:r>
              <a:rPr lang="en-US" altLang="zh-CN" smtClean="0"/>
              <a:t>.</a:t>
            </a:r>
            <a:br>
              <a:rPr lang="en-US" altLang="zh-CN" smtClean="0"/>
            </a:br>
            <a:r>
              <a:rPr lang="en-US" altLang="zh-CN" smtClean="0"/>
              <a:t>Time, </a:t>
            </a:r>
            <a:r>
              <a:rPr lang="zh-CN" altLang="en-US" smtClean="0"/>
              <a:t>执行时间</a:t>
            </a:r>
            <a:r>
              <a:rPr lang="en-US" altLang="zh-CN" smtClean="0"/>
              <a:t>, </a:t>
            </a:r>
            <a:r>
              <a:rPr lang="zh-CN" altLang="en-US" smtClean="0"/>
              <a:t>包括总时间</a:t>
            </a:r>
            <a:r>
              <a:rPr lang="en-US" altLang="zh-CN" smtClean="0"/>
              <a:t>, </a:t>
            </a:r>
            <a:r>
              <a:rPr lang="zh-CN" altLang="en-US" smtClean="0"/>
              <a:t>平均时间</a:t>
            </a:r>
            <a:r>
              <a:rPr lang="en-US" altLang="zh-CN" smtClean="0"/>
              <a:t>, </a:t>
            </a:r>
            <a:r>
              <a:rPr lang="zh-CN" altLang="en-US" smtClean="0"/>
              <a:t>最小</a:t>
            </a:r>
            <a:r>
              <a:rPr lang="en-US" altLang="zh-CN" smtClean="0"/>
              <a:t>, </a:t>
            </a:r>
            <a:r>
              <a:rPr lang="zh-CN" altLang="en-US" smtClean="0"/>
              <a:t>最大时间</a:t>
            </a:r>
            <a:r>
              <a:rPr lang="en-US" altLang="zh-CN" smtClean="0"/>
              <a:t>, </a:t>
            </a:r>
            <a:r>
              <a:rPr lang="zh-CN" altLang="en-US" smtClean="0"/>
              <a:t>时间占到总慢</a:t>
            </a:r>
            <a:r>
              <a:rPr lang="en-US" altLang="zh-CN" smtClean="0"/>
              <a:t>sql</a:t>
            </a:r>
            <a:r>
              <a:rPr lang="zh-CN" altLang="en-US" smtClean="0"/>
              <a:t>时间的百分比</a:t>
            </a:r>
            <a:r>
              <a:rPr lang="en-US" altLang="zh-CN" smtClean="0"/>
              <a:t>.</a:t>
            </a:r>
            <a:br>
              <a:rPr lang="en-US" altLang="zh-CN" smtClean="0"/>
            </a:br>
            <a:r>
              <a:rPr lang="en-US" altLang="zh-CN" smtClean="0"/>
              <a:t>95% of Time, </a:t>
            </a:r>
            <a:r>
              <a:rPr lang="zh-CN" altLang="en-US" smtClean="0"/>
              <a:t>去除最快和最慢的</a:t>
            </a:r>
            <a:r>
              <a:rPr lang="en-US" altLang="zh-CN" smtClean="0"/>
              <a:t>sql, </a:t>
            </a:r>
            <a:r>
              <a:rPr lang="zh-CN" altLang="en-US" smtClean="0"/>
              <a:t>覆盖率占</a:t>
            </a:r>
            <a:r>
              <a:rPr lang="en-US" altLang="zh-CN" smtClean="0"/>
              <a:t>95%</a:t>
            </a:r>
            <a:r>
              <a:rPr lang="zh-CN" altLang="en-US" smtClean="0"/>
              <a:t>的</a:t>
            </a:r>
            <a:r>
              <a:rPr lang="en-US" altLang="zh-CN" smtClean="0"/>
              <a:t>sql</a:t>
            </a:r>
            <a:r>
              <a:rPr lang="zh-CN" altLang="en-US" smtClean="0"/>
              <a:t>的执行时间</a:t>
            </a:r>
            <a:r>
              <a:rPr lang="en-US" altLang="zh-CN" smtClean="0"/>
              <a:t>.</a:t>
            </a:r>
            <a:br>
              <a:rPr lang="en-US" altLang="zh-CN" smtClean="0"/>
            </a:br>
            <a:r>
              <a:rPr lang="en-US" altLang="zh-CN" smtClean="0"/>
              <a:t>Lock Time, </a:t>
            </a:r>
            <a:r>
              <a:rPr lang="zh-CN" altLang="en-US" smtClean="0"/>
              <a:t>等待锁的时间</a:t>
            </a:r>
            <a:r>
              <a:rPr lang="en-US" altLang="zh-CN" smtClean="0"/>
              <a:t>.</a:t>
            </a:r>
            <a:br>
              <a:rPr lang="en-US" altLang="zh-CN" smtClean="0"/>
            </a:br>
            <a:r>
              <a:rPr lang="en-US" altLang="zh-CN" smtClean="0"/>
              <a:t>95% of Lock , 95%</a:t>
            </a:r>
            <a:r>
              <a:rPr lang="zh-CN" altLang="en-US" smtClean="0"/>
              <a:t>的慢</a:t>
            </a:r>
            <a:r>
              <a:rPr lang="en-US" altLang="zh-CN" smtClean="0"/>
              <a:t>sql</a:t>
            </a:r>
            <a:r>
              <a:rPr lang="zh-CN" altLang="en-US" smtClean="0"/>
              <a:t>等待锁时间</a:t>
            </a:r>
            <a:r>
              <a:rPr lang="en-US" altLang="zh-CN" smtClean="0"/>
              <a:t>.</a:t>
            </a:r>
            <a:br>
              <a:rPr lang="en-US" altLang="zh-CN" smtClean="0"/>
            </a:br>
            <a:r>
              <a:rPr lang="en-US" altLang="zh-CN" smtClean="0"/>
              <a:t>Rows sent, </a:t>
            </a:r>
            <a:r>
              <a:rPr lang="zh-CN" altLang="en-US" smtClean="0"/>
              <a:t>结果行统计数量</a:t>
            </a:r>
            <a:r>
              <a:rPr lang="en-US" altLang="zh-CN" smtClean="0"/>
              <a:t>, </a:t>
            </a:r>
            <a:r>
              <a:rPr lang="zh-CN" altLang="en-US" smtClean="0"/>
              <a:t>包括平均</a:t>
            </a:r>
            <a:r>
              <a:rPr lang="en-US" altLang="zh-CN" smtClean="0"/>
              <a:t>, </a:t>
            </a:r>
            <a:r>
              <a:rPr lang="zh-CN" altLang="en-US" smtClean="0"/>
              <a:t>最小</a:t>
            </a:r>
            <a:r>
              <a:rPr lang="en-US" altLang="zh-CN" smtClean="0"/>
              <a:t>, </a:t>
            </a:r>
            <a:r>
              <a:rPr lang="zh-CN" altLang="en-US" smtClean="0"/>
              <a:t>最大数量</a:t>
            </a:r>
            <a:r>
              <a:rPr lang="en-US" altLang="zh-CN" smtClean="0"/>
              <a:t>.</a:t>
            </a:r>
            <a:br>
              <a:rPr lang="en-US" altLang="zh-CN" smtClean="0"/>
            </a:br>
            <a:r>
              <a:rPr lang="en-US" altLang="zh-CN" smtClean="0"/>
              <a:t>Rows examined, </a:t>
            </a:r>
            <a:r>
              <a:rPr lang="zh-CN" altLang="en-US" smtClean="0"/>
              <a:t>扫描的行数量</a:t>
            </a:r>
            <a:r>
              <a:rPr lang="en-US" altLang="zh-CN" smtClean="0"/>
              <a:t>.</a:t>
            </a:r>
            <a:br>
              <a:rPr lang="en-US" altLang="zh-CN" smtClean="0"/>
            </a:br>
            <a:r>
              <a:rPr lang="en-US" altLang="zh-CN" smtClean="0"/>
              <a:t>Database, </a:t>
            </a:r>
            <a:r>
              <a:rPr lang="zh-CN" altLang="en-US" smtClean="0"/>
              <a:t>属于哪个数据库</a:t>
            </a:r>
            <a:br>
              <a:rPr lang="zh-CN" altLang="en-US" smtClean="0"/>
            </a:br>
            <a:r>
              <a:rPr lang="en-US" altLang="zh-CN" smtClean="0"/>
              <a:t>Users, </a:t>
            </a:r>
            <a:r>
              <a:rPr lang="zh-CN" altLang="en-US" smtClean="0"/>
              <a:t>哪个用户</a:t>
            </a:r>
            <a:r>
              <a:rPr lang="en-US" altLang="zh-CN" smtClean="0"/>
              <a:t>,IP, </a:t>
            </a:r>
            <a:r>
              <a:rPr lang="zh-CN" altLang="en-US" smtClean="0"/>
              <a:t>占到所有用户执行的</a:t>
            </a:r>
            <a:r>
              <a:rPr lang="en-US" altLang="zh-CN" smtClean="0"/>
              <a:t>sql</a:t>
            </a:r>
            <a:r>
              <a:rPr lang="zh-CN" altLang="en-US" smtClean="0"/>
              <a:t>百分比</a:t>
            </a:r>
            <a:br>
              <a:rPr lang="zh-CN" altLang="en-US" smtClean="0"/>
            </a:br>
            <a:r>
              <a:rPr lang="en-US" altLang="zh-CN" smtClean="0"/>
              <a:t>Query abstract, </a:t>
            </a:r>
            <a:r>
              <a:rPr lang="zh-CN" altLang="en-US" smtClean="0"/>
              <a:t>抽象后的</a:t>
            </a:r>
            <a:r>
              <a:rPr lang="en-US" altLang="zh-CN" smtClean="0"/>
              <a:t>sql</a:t>
            </a:r>
            <a:r>
              <a:rPr lang="zh-CN" altLang="en-US" smtClean="0"/>
              <a:t>语句</a:t>
            </a:r>
            <a:br>
              <a:rPr lang="zh-CN" altLang="en-US" smtClean="0"/>
            </a:br>
            <a:r>
              <a:rPr lang="en-US" altLang="zh-CN" smtClean="0"/>
              <a:t>Query sample, sql</a:t>
            </a:r>
            <a:r>
              <a:rPr lang="zh-CN" altLang="en-US" smtClean="0"/>
              <a:t>语句</a:t>
            </a:r>
            <a:br>
              <a:rPr lang="zh-CN" altLang="en-US" smtClean="0"/>
            </a:br>
            <a:r>
              <a:rPr lang="zh-CN" altLang="en-US" smtClean="0"/>
              <a:t>除了以上的输出</a:t>
            </a:r>
            <a:r>
              <a:rPr lang="en-US" altLang="zh-CN" smtClean="0"/>
              <a:t>, </a:t>
            </a:r>
            <a:r>
              <a:rPr lang="zh-CN" altLang="en-US" smtClean="0"/>
              <a:t>官方还提供了很多定制化参数</a:t>
            </a:r>
            <a:r>
              <a:rPr lang="en-US" altLang="zh-CN" smtClean="0"/>
              <a:t>, </a:t>
            </a:r>
            <a:r>
              <a:rPr lang="zh-CN" altLang="en-US" smtClean="0"/>
              <a:t>是一款不可多得的好工具</a:t>
            </a:r>
            <a:r>
              <a:rPr lang="en-US" altLang="zh-CN" smtClean="0"/>
              <a:t>.</a:t>
            </a:r>
            <a:endParaRPr lang="zh-CN" altLang="en-US" smtClean="0"/>
          </a:p>
        </p:txBody>
      </p:sp>
      <p:sp>
        <p:nvSpPr>
          <p:cNvPr id="53252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4FD84C-5739-4646-8BD5-F9A0F894DDBE}" type="slidenum">
              <a:rPr lang="zh-CN" altLang="en-US" smtClean="0"/>
              <a:pPr>
                <a:defRPr/>
              </a:pPr>
              <a:t>15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mtClean="0"/>
              <a:t>show status </a:t>
            </a:r>
            <a:r>
              <a:rPr lang="zh-CN" altLang="en-US" smtClean="0"/>
              <a:t>中重点关注</a:t>
            </a:r>
            <a:r>
              <a:rPr lang="en-US" altLang="zh-CN" smtClean="0"/>
              <a:t>key hit ratio, qcache hit ratio, lock, slow query, innodb buffer hit ratio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processlist </a:t>
            </a:r>
            <a:r>
              <a:rPr lang="zh-CN" altLang="en-US" smtClean="0"/>
              <a:t>中重点关注一些异常状态的查询，或者耗时很长的查询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innodb status </a:t>
            </a:r>
            <a:r>
              <a:rPr lang="zh-CN" altLang="en-US" smtClean="0"/>
              <a:t>中重点关注</a:t>
            </a:r>
            <a:r>
              <a:rPr lang="en-US" altLang="zh-CN" smtClean="0"/>
              <a:t>log flush</a:t>
            </a:r>
            <a:r>
              <a:rPr lang="zh-CN" altLang="en-US" smtClean="0"/>
              <a:t>状态，锁状态，事务状态，内存分配消耗</a:t>
            </a:r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434BA2-3C62-4068-A61C-947E486E0257}" type="slidenum">
              <a:rPr lang="zh-CN" altLang="en-US" smtClean="0"/>
              <a:pPr>
                <a:defRPr/>
              </a:pPr>
              <a:t>16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重点关注</a:t>
            </a:r>
            <a:r>
              <a:rPr lang="en-US" altLang="zh-CN" smtClean="0"/>
              <a:t>: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select_type</a:t>
            </a:r>
            <a:r>
              <a:rPr lang="zh-CN" altLang="en-US" smtClean="0"/>
              <a:t> 最好不是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join type </a:t>
            </a:r>
            <a:r>
              <a:rPr lang="zh-CN" altLang="en-US" smtClean="0"/>
              <a:t>最好不是 </a:t>
            </a:r>
            <a:r>
              <a:rPr lang="en-US" altLang="zh-CN" smtClean="0"/>
              <a:t>all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extra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keys </a:t>
            </a:r>
          </a:p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530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03ED26-E456-4829-8C0F-FB9CE59D1D07}" type="slidenum">
              <a:rPr lang="zh-CN" altLang="en-US" smtClean="0"/>
              <a:pPr>
                <a:defRPr/>
              </a:pPr>
              <a:t>17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2EE9BA7-1BFB-4984-9870-823722E78D9F}" type="slidenum">
              <a:rPr lang="zh-CN" altLang="en-US" smtClean="0"/>
              <a:pPr>
                <a:defRPr/>
              </a:pPr>
              <a:t>18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7348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11DF61A-E0D9-4249-AA5C-1544CF174642}" type="slidenum">
              <a:rPr lang="zh-CN" altLang="en-US" smtClean="0"/>
              <a:pPr>
                <a:defRPr/>
              </a:pPr>
              <a:t>19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利用</a:t>
            </a:r>
            <a:r>
              <a:rPr lang="en-US" altLang="zh-CN" smtClean="0"/>
              <a:t>percona</a:t>
            </a:r>
            <a:r>
              <a:rPr lang="zh-CN" altLang="en-US" smtClean="0"/>
              <a:t>的补丁 </a:t>
            </a:r>
            <a:r>
              <a:rPr lang="en-US" altLang="zh-CN" smtClean="0"/>
              <a:t>user_stats</a:t>
            </a:r>
            <a:r>
              <a:rPr lang="zh-CN" altLang="en-US" smtClean="0"/>
              <a:t>，能统计索引利用率</a:t>
            </a:r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A0D5AC-A6AE-424E-BB72-9D72222AAFDA}" type="slidenum">
              <a:rPr lang="zh-CN" altLang="en-US" smtClean="0"/>
              <a:pPr>
                <a:defRPr/>
              </a:pPr>
              <a:t>20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9396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071EDF9-54C1-4F9E-BDCB-584DC9A9ECAF}" type="slidenum">
              <a:rPr lang="zh-CN" altLang="en-US" smtClean="0"/>
              <a:pPr>
                <a:defRPr/>
              </a:pPr>
              <a:t>21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任何因素都可能是瓶颈，需要全盘考虑，解决所有短板，才能全面提升</a:t>
            </a:r>
          </a:p>
        </p:txBody>
      </p:sp>
      <p:sp>
        <p:nvSpPr>
          <p:cNvPr id="6042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9D2AFB5-2C45-46A3-B510-53E62A4F63A6}" type="slidenum">
              <a:rPr lang="zh-CN" altLang="en-US" smtClean="0"/>
              <a:pPr>
                <a:defRPr/>
              </a:pPr>
              <a:t>22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官方说法，静态编译可提升</a:t>
            </a:r>
            <a:r>
              <a:rPr lang="en-US" altLang="zh-CN" smtClean="0"/>
              <a:t>13%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新内核会在线程调度方面做优化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文件系统</a:t>
            </a:r>
            <a:r>
              <a:rPr lang="en-US" altLang="zh-CN" smtClean="0"/>
              <a:t>xfs</a:t>
            </a:r>
            <a:r>
              <a:rPr lang="zh-CN" altLang="en-US" smtClean="0"/>
              <a:t>比</a:t>
            </a:r>
            <a:r>
              <a:rPr lang="en-US" altLang="zh-CN" smtClean="0"/>
              <a:t>ext3</a:t>
            </a:r>
            <a:r>
              <a:rPr lang="zh-CN" altLang="en-US" smtClean="0"/>
              <a:t>快</a:t>
            </a:r>
            <a:r>
              <a:rPr lang="en-US" altLang="zh-CN" smtClean="0"/>
              <a:t>1.5</a:t>
            </a:r>
            <a:r>
              <a:rPr lang="zh-CN" altLang="en-US" smtClean="0"/>
              <a:t>倍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如果</a:t>
            </a:r>
            <a:r>
              <a:rPr lang="en-US" altLang="zh-CN" smtClean="0"/>
              <a:t>mysql</a:t>
            </a:r>
            <a:r>
              <a:rPr lang="zh-CN" altLang="en-US" smtClean="0"/>
              <a:t>和应用在同一个主机，那么可以不启用网络监听，直接通过</a:t>
            </a:r>
            <a:r>
              <a:rPr lang="en-US" altLang="zh-CN" smtClean="0"/>
              <a:t>socket</a:t>
            </a:r>
            <a:r>
              <a:rPr lang="zh-CN" altLang="en-US" smtClean="0"/>
              <a:t>连接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禁用</a:t>
            </a:r>
            <a:r>
              <a:rPr lang="en-US" altLang="zh-CN" smtClean="0"/>
              <a:t>dns</a:t>
            </a:r>
            <a:r>
              <a:rPr lang="zh-CN" altLang="en-US" smtClean="0"/>
              <a:t>解析，或者自己维护</a:t>
            </a:r>
            <a:r>
              <a:rPr lang="en-US" altLang="zh-CN" smtClean="0"/>
              <a:t>hosts</a:t>
            </a:r>
            <a:r>
              <a:rPr lang="zh-CN" altLang="en-US" smtClean="0"/>
              <a:t>列表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内核很重要，最新的未必就是最好的；</a:t>
            </a:r>
            <a:r>
              <a:rPr lang="en-US" altLang="zh-CN" smtClean="0"/>
              <a:t>mysql</a:t>
            </a:r>
            <a:r>
              <a:rPr lang="zh-CN" altLang="en-US" smtClean="0"/>
              <a:t>版本也一样，一定要经过严格测试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作为</a:t>
            </a:r>
            <a:r>
              <a:rPr lang="en-US" altLang="zh-CN" smtClean="0"/>
              <a:t>DB</a:t>
            </a:r>
            <a:r>
              <a:rPr lang="zh-CN" altLang="en-US" smtClean="0"/>
              <a:t>服务器，内核选项</a:t>
            </a:r>
            <a:r>
              <a:rPr lang="en-US" altLang="zh-CN" smtClean="0"/>
              <a:t> vm.swappiness </a:t>
            </a:r>
            <a:r>
              <a:rPr lang="zh-CN" altLang="en-US" smtClean="0"/>
              <a:t>一定要禁用，防止内存交换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raid</a:t>
            </a:r>
            <a:r>
              <a:rPr lang="zh-CN" altLang="en-US" smtClean="0"/>
              <a:t>采用</a:t>
            </a:r>
            <a:r>
              <a:rPr lang="en-US" altLang="zh-CN" smtClean="0"/>
              <a:t>1+0</a:t>
            </a:r>
            <a:r>
              <a:rPr lang="zh-CN" altLang="en-US" smtClean="0"/>
              <a:t>模式，会比</a:t>
            </a:r>
            <a:r>
              <a:rPr lang="en-US" altLang="zh-CN" smtClean="0"/>
              <a:t>raid5</a:t>
            </a:r>
            <a:r>
              <a:rPr lang="zh-CN" altLang="en-US" smtClean="0"/>
              <a:t>快大约</a:t>
            </a:r>
            <a:r>
              <a:rPr lang="en-US" altLang="zh-CN" smtClean="0"/>
              <a:t>1.2 – 1.6</a:t>
            </a:r>
            <a:r>
              <a:rPr lang="zh-CN" altLang="en-US" smtClean="0"/>
              <a:t>倍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mysql 5.4</a:t>
            </a:r>
            <a:r>
              <a:rPr lang="zh-CN" altLang="en-US" smtClean="0"/>
              <a:t>是个例外，因为加入了不少用于提升性能的补丁，因此它的效率比老版本的还要高，</a:t>
            </a:r>
            <a:r>
              <a:rPr lang="en-US" altLang="zh-CN" smtClean="0"/>
              <a:t>5.0.83-percona</a:t>
            </a:r>
            <a:r>
              <a:rPr lang="zh-CN" altLang="en-US" smtClean="0"/>
              <a:t>的就比</a:t>
            </a:r>
            <a:r>
              <a:rPr lang="en-US" altLang="zh-CN" smtClean="0"/>
              <a:t>5.0.67(percona)</a:t>
            </a:r>
            <a:r>
              <a:rPr lang="zh-CN" altLang="en-US" smtClean="0"/>
              <a:t>要快 </a:t>
            </a:r>
            <a:r>
              <a:rPr lang="en-US" altLang="zh-CN" smtClean="0"/>
              <a:t>0.05 ~ 0.06 </a:t>
            </a:r>
            <a:r>
              <a:rPr lang="zh-CN" altLang="en-US" smtClean="0"/>
              <a:t>倍</a:t>
            </a:r>
            <a:endParaRPr lang="en-US" altLang="zh-CN" smtClean="0"/>
          </a:p>
        </p:txBody>
      </p:sp>
      <p:sp>
        <p:nvSpPr>
          <p:cNvPr id="61444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B397A0-AD15-483D-A752-283140EE982B}" type="slidenum">
              <a:rPr lang="zh-CN" altLang="en-US" smtClean="0"/>
              <a:pPr>
                <a:defRPr/>
              </a:pPr>
              <a:t>23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官方说法，静态编译可提升</a:t>
            </a:r>
            <a:r>
              <a:rPr lang="en-US" altLang="zh-CN" smtClean="0"/>
              <a:t>13%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新内核会在线程调度方面做优化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文件系统</a:t>
            </a:r>
            <a:r>
              <a:rPr lang="en-US" altLang="zh-CN" smtClean="0"/>
              <a:t>xfs</a:t>
            </a:r>
            <a:r>
              <a:rPr lang="zh-CN" altLang="en-US" smtClean="0"/>
              <a:t>比</a:t>
            </a:r>
            <a:r>
              <a:rPr lang="en-US" altLang="zh-CN" smtClean="0"/>
              <a:t>ext3</a:t>
            </a:r>
            <a:r>
              <a:rPr lang="zh-CN" altLang="en-US" smtClean="0"/>
              <a:t>快</a:t>
            </a:r>
            <a:r>
              <a:rPr lang="en-US" altLang="zh-CN" smtClean="0"/>
              <a:t>1.5</a:t>
            </a:r>
            <a:r>
              <a:rPr lang="zh-CN" altLang="en-US" smtClean="0"/>
              <a:t>倍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如果</a:t>
            </a:r>
            <a:r>
              <a:rPr lang="en-US" altLang="zh-CN" smtClean="0"/>
              <a:t>mysql</a:t>
            </a:r>
            <a:r>
              <a:rPr lang="zh-CN" altLang="en-US" smtClean="0"/>
              <a:t>和应用在同一个主机，那么可以不启用网络监听，直接通过</a:t>
            </a:r>
            <a:r>
              <a:rPr lang="en-US" altLang="zh-CN" smtClean="0"/>
              <a:t>socket</a:t>
            </a:r>
            <a:r>
              <a:rPr lang="zh-CN" altLang="en-US" smtClean="0"/>
              <a:t>连接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禁用</a:t>
            </a:r>
            <a:r>
              <a:rPr lang="en-US" altLang="zh-CN" smtClean="0"/>
              <a:t>dns</a:t>
            </a:r>
            <a:r>
              <a:rPr lang="zh-CN" altLang="en-US" smtClean="0"/>
              <a:t>解析，或者自己维护</a:t>
            </a:r>
            <a:r>
              <a:rPr lang="en-US" altLang="zh-CN" smtClean="0"/>
              <a:t>hosts</a:t>
            </a:r>
            <a:r>
              <a:rPr lang="zh-CN" altLang="en-US" smtClean="0"/>
              <a:t>列表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内核很重要，最新的未必就是最好的；</a:t>
            </a:r>
            <a:r>
              <a:rPr lang="en-US" altLang="zh-CN" smtClean="0"/>
              <a:t>mysql</a:t>
            </a:r>
            <a:r>
              <a:rPr lang="zh-CN" altLang="en-US" smtClean="0"/>
              <a:t>版本也一样，一定要经过严格测试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作为</a:t>
            </a:r>
            <a:r>
              <a:rPr lang="en-US" altLang="zh-CN" smtClean="0"/>
              <a:t>DB</a:t>
            </a:r>
            <a:r>
              <a:rPr lang="zh-CN" altLang="en-US" smtClean="0"/>
              <a:t>服务器，内核选项</a:t>
            </a:r>
            <a:r>
              <a:rPr lang="en-US" altLang="zh-CN" smtClean="0"/>
              <a:t> vm.swappiness </a:t>
            </a:r>
            <a:r>
              <a:rPr lang="zh-CN" altLang="en-US" smtClean="0"/>
              <a:t>一定要禁用，防止内存交换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raid</a:t>
            </a:r>
            <a:r>
              <a:rPr lang="zh-CN" altLang="en-US" smtClean="0"/>
              <a:t>采用</a:t>
            </a:r>
            <a:r>
              <a:rPr lang="en-US" altLang="zh-CN" smtClean="0"/>
              <a:t>1+0</a:t>
            </a:r>
            <a:r>
              <a:rPr lang="zh-CN" altLang="en-US" smtClean="0"/>
              <a:t>模式，会比</a:t>
            </a:r>
            <a:r>
              <a:rPr lang="en-US" altLang="zh-CN" smtClean="0"/>
              <a:t>raid5</a:t>
            </a:r>
            <a:r>
              <a:rPr lang="zh-CN" altLang="en-US" smtClean="0"/>
              <a:t>快大约</a:t>
            </a:r>
            <a:r>
              <a:rPr lang="en-US" altLang="zh-CN" smtClean="0"/>
              <a:t>1.2 – 1.6</a:t>
            </a:r>
            <a:r>
              <a:rPr lang="zh-CN" altLang="en-US" smtClean="0"/>
              <a:t>倍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mysql 5.4</a:t>
            </a:r>
            <a:r>
              <a:rPr lang="zh-CN" altLang="en-US" smtClean="0"/>
              <a:t>是个例外，因为加入了不少用于提升性能的补丁，因此它的效率比老版本的还要高，</a:t>
            </a:r>
            <a:r>
              <a:rPr lang="en-US" altLang="zh-CN" smtClean="0"/>
              <a:t>5.0.83-percona</a:t>
            </a:r>
            <a:r>
              <a:rPr lang="zh-CN" altLang="en-US" smtClean="0"/>
              <a:t>的就比</a:t>
            </a:r>
            <a:r>
              <a:rPr lang="en-US" altLang="zh-CN" smtClean="0"/>
              <a:t>5.0.67(percona)</a:t>
            </a:r>
            <a:r>
              <a:rPr lang="zh-CN" altLang="en-US" smtClean="0"/>
              <a:t>要快 </a:t>
            </a:r>
            <a:r>
              <a:rPr lang="en-US" altLang="zh-CN" smtClean="0"/>
              <a:t>0.05 ~ 0.06 </a:t>
            </a:r>
            <a:r>
              <a:rPr lang="zh-CN" altLang="en-US" smtClean="0"/>
              <a:t>倍</a:t>
            </a:r>
            <a:endParaRPr lang="en-US" altLang="zh-CN" smtClean="0"/>
          </a:p>
        </p:txBody>
      </p:sp>
      <p:sp>
        <p:nvSpPr>
          <p:cNvPr id="62468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392DA4A-3FE5-4796-80D4-EFD550E6B5D1}" type="slidenum">
              <a:rPr lang="zh-CN" altLang="en-US" smtClean="0"/>
              <a:pPr>
                <a:defRPr/>
              </a:pPr>
              <a:t>24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smtClean="0"/>
              <a:t>cache ratio </a:t>
            </a:r>
            <a:r>
              <a:rPr lang="zh-CN" altLang="en-US" smtClean="0"/>
              <a:t>也很重要</a:t>
            </a:r>
            <a:endParaRPr lang="en-US" altLang="zh-CN" smtClean="0"/>
          </a:p>
          <a:p>
            <a:r>
              <a:rPr lang="zh-CN" altLang="en-US" smtClean="0"/>
              <a:t>测试</a:t>
            </a:r>
            <a:r>
              <a:rPr lang="en-US" altLang="zh-CN" smtClean="0"/>
              <a:t>25%-75%</a:t>
            </a:r>
            <a:r>
              <a:rPr lang="zh-CN" altLang="en-US" smtClean="0"/>
              <a:t>的随机写，我测的是</a:t>
            </a:r>
            <a:r>
              <a:rPr lang="en-US" altLang="zh-CN" smtClean="0"/>
              <a:t>8g</a:t>
            </a:r>
            <a:r>
              <a:rPr lang="zh-CN" altLang="en-US" smtClean="0"/>
              <a:t>的数据，</a:t>
            </a:r>
            <a:r>
              <a:rPr lang="en-US" altLang="zh-CN" smtClean="0"/>
              <a:t>75%</a:t>
            </a:r>
            <a:r>
              <a:rPr lang="zh-CN" altLang="en-US" smtClean="0"/>
              <a:t>是</a:t>
            </a:r>
            <a:r>
              <a:rPr lang="en-US" altLang="zh-CN" smtClean="0"/>
              <a:t>68878</a:t>
            </a:r>
            <a:r>
              <a:rPr lang="zh-CN" altLang="en-US" smtClean="0"/>
              <a:t>，</a:t>
            </a:r>
            <a:r>
              <a:rPr lang="en-US" altLang="zh-CN" smtClean="0"/>
              <a:t>50%62299</a:t>
            </a:r>
            <a:r>
              <a:rPr lang="zh-CN" altLang="en-US" smtClean="0"/>
              <a:t>，</a:t>
            </a:r>
            <a:r>
              <a:rPr lang="en-US" altLang="zh-CN" smtClean="0"/>
              <a:t>25%58970</a:t>
            </a:r>
            <a:r>
              <a:rPr lang="zh-CN" altLang="en-US" smtClean="0"/>
              <a:t>。用的是</a:t>
            </a:r>
            <a:r>
              <a:rPr lang="en-US" altLang="zh-CN" smtClean="0"/>
              <a:t>P800</a:t>
            </a:r>
            <a:r>
              <a:rPr lang="zh-CN" altLang="en-US" smtClean="0"/>
              <a:t>，</a:t>
            </a:r>
            <a:r>
              <a:rPr lang="en-US" altLang="zh-CN" smtClean="0"/>
              <a:t>512MB Cache</a:t>
            </a:r>
            <a:r>
              <a:rPr lang="zh-CN" altLang="en-US" smtClean="0"/>
              <a:t>。写</a:t>
            </a:r>
            <a:r>
              <a:rPr lang="en-US" altLang="zh-CN" smtClean="0"/>
              <a:t>Cache</a:t>
            </a:r>
            <a:r>
              <a:rPr lang="zh-CN" altLang="en-US" smtClean="0"/>
              <a:t>增加</a:t>
            </a:r>
            <a:r>
              <a:rPr lang="en-US" altLang="zh-CN" smtClean="0"/>
              <a:t>256MB</a:t>
            </a:r>
            <a:r>
              <a:rPr lang="zh-CN" altLang="en-US" smtClean="0"/>
              <a:t>，性能上升</a:t>
            </a:r>
            <a:r>
              <a:rPr lang="en-US" altLang="zh-CN" smtClean="0"/>
              <a:t>16%</a:t>
            </a:r>
            <a:endParaRPr lang="zh-CN" altLang="en-US" smtClean="0"/>
          </a:p>
          <a:p>
            <a:endParaRPr lang="zh-CN" altLang="en-US" smtClean="0"/>
          </a:p>
          <a:p>
            <a:r>
              <a:rPr lang="zh-CN" altLang="en-US" smtClean="0"/>
              <a:t>而在</a:t>
            </a:r>
            <a:r>
              <a:rPr lang="en-US" altLang="zh-CN" smtClean="0"/>
              <a:t>G5</a:t>
            </a:r>
            <a:r>
              <a:rPr lang="zh-CN" altLang="en-US" smtClean="0"/>
              <a:t>和</a:t>
            </a:r>
            <a:r>
              <a:rPr lang="en-US" altLang="zh-CN" smtClean="0"/>
              <a:t>G6</a:t>
            </a:r>
            <a:r>
              <a:rPr lang="zh-CN" altLang="en-US" smtClean="0"/>
              <a:t>的对比测试中，写</a:t>
            </a:r>
            <a:r>
              <a:rPr lang="en-US" altLang="zh-CN" smtClean="0"/>
              <a:t>Cache</a:t>
            </a:r>
            <a:r>
              <a:rPr lang="zh-CN" altLang="en-US" smtClean="0"/>
              <a:t>上升了</a:t>
            </a:r>
            <a:r>
              <a:rPr lang="en-US" altLang="zh-CN" smtClean="0"/>
              <a:t>192MB</a:t>
            </a:r>
            <a:r>
              <a:rPr lang="zh-CN" altLang="en-US" smtClean="0"/>
              <a:t>，性能上升了</a:t>
            </a:r>
            <a:r>
              <a:rPr lang="en-US" altLang="zh-CN" smtClean="0"/>
              <a:t>100%</a:t>
            </a:r>
            <a:r>
              <a:rPr lang="zh-CN" altLang="en-US" smtClean="0"/>
              <a:t>。</a:t>
            </a:r>
            <a:endParaRPr lang="en-US" altLang="zh-CN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4C5191-0CAF-4080-9856-4E22E3689999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64516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BE11B4-DE42-451D-93D3-130AAA0A788F}" type="slidenum">
              <a:rPr lang="zh-CN" altLang="en-US" smtClean="0"/>
              <a:pPr>
                <a:defRPr/>
              </a:pPr>
              <a:t>26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smtClean="0"/>
              <a:t>cache ratio </a:t>
            </a:r>
            <a:r>
              <a:rPr lang="zh-CN" altLang="en-US" smtClean="0"/>
              <a:t>也很重要</a:t>
            </a:r>
            <a:endParaRPr lang="en-US" altLang="zh-CN" smtClean="0"/>
          </a:p>
          <a:p>
            <a:r>
              <a:rPr lang="zh-CN" altLang="en-US" smtClean="0"/>
              <a:t>测试</a:t>
            </a:r>
            <a:r>
              <a:rPr lang="en-US" altLang="zh-CN" smtClean="0"/>
              <a:t>25%-75%</a:t>
            </a:r>
            <a:r>
              <a:rPr lang="zh-CN" altLang="en-US" smtClean="0"/>
              <a:t>的随机写，我测的是</a:t>
            </a:r>
            <a:r>
              <a:rPr lang="en-US" altLang="zh-CN" smtClean="0"/>
              <a:t>8g</a:t>
            </a:r>
            <a:r>
              <a:rPr lang="zh-CN" altLang="en-US" smtClean="0"/>
              <a:t>的数据，</a:t>
            </a:r>
            <a:r>
              <a:rPr lang="en-US" altLang="zh-CN" smtClean="0"/>
              <a:t>75%</a:t>
            </a:r>
            <a:r>
              <a:rPr lang="zh-CN" altLang="en-US" smtClean="0"/>
              <a:t>是</a:t>
            </a:r>
            <a:r>
              <a:rPr lang="en-US" altLang="zh-CN" smtClean="0"/>
              <a:t>68878</a:t>
            </a:r>
            <a:r>
              <a:rPr lang="zh-CN" altLang="en-US" smtClean="0"/>
              <a:t>，</a:t>
            </a:r>
            <a:r>
              <a:rPr lang="en-US" altLang="zh-CN" smtClean="0"/>
              <a:t>50%62299</a:t>
            </a:r>
            <a:r>
              <a:rPr lang="zh-CN" altLang="en-US" smtClean="0"/>
              <a:t>，</a:t>
            </a:r>
            <a:r>
              <a:rPr lang="en-US" altLang="zh-CN" smtClean="0"/>
              <a:t>25%58970</a:t>
            </a:r>
            <a:r>
              <a:rPr lang="zh-CN" altLang="en-US" smtClean="0"/>
              <a:t>。用的是</a:t>
            </a:r>
            <a:r>
              <a:rPr lang="en-US" altLang="zh-CN" smtClean="0"/>
              <a:t>P800</a:t>
            </a:r>
            <a:r>
              <a:rPr lang="zh-CN" altLang="en-US" smtClean="0"/>
              <a:t>，</a:t>
            </a:r>
            <a:r>
              <a:rPr lang="en-US" altLang="zh-CN" smtClean="0"/>
              <a:t>512MB Cache</a:t>
            </a:r>
            <a:r>
              <a:rPr lang="zh-CN" altLang="en-US" smtClean="0"/>
              <a:t>。写</a:t>
            </a:r>
            <a:r>
              <a:rPr lang="en-US" altLang="zh-CN" smtClean="0"/>
              <a:t>Cache</a:t>
            </a:r>
            <a:r>
              <a:rPr lang="zh-CN" altLang="en-US" smtClean="0"/>
              <a:t>增加</a:t>
            </a:r>
            <a:r>
              <a:rPr lang="en-US" altLang="zh-CN" smtClean="0"/>
              <a:t>256MB</a:t>
            </a:r>
            <a:r>
              <a:rPr lang="zh-CN" altLang="en-US" smtClean="0"/>
              <a:t>，性能上升</a:t>
            </a:r>
            <a:r>
              <a:rPr lang="en-US" altLang="zh-CN" smtClean="0"/>
              <a:t>16%</a:t>
            </a:r>
            <a:endParaRPr lang="zh-CN" altLang="en-US" smtClean="0"/>
          </a:p>
          <a:p>
            <a:endParaRPr lang="zh-CN" altLang="en-US" smtClean="0"/>
          </a:p>
          <a:p>
            <a:r>
              <a:rPr lang="zh-CN" altLang="en-US" smtClean="0"/>
              <a:t>而在</a:t>
            </a:r>
            <a:r>
              <a:rPr lang="en-US" altLang="zh-CN" smtClean="0"/>
              <a:t>G5</a:t>
            </a:r>
            <a:r>
              <a:rPr lang="zh-CN" altLang="en-US" smtClean="0"/>
              <a:t>和</a:t>
            </a:r>
            <a:r>
              <a:rPr lang="en-US" altLang="zh-CN" smtClean="0"/>
              <a:t>G6</a:t>
            </a:r>
            <a:r>
              <a:rPr lang="zh-CN" altLang="en-US" smtClean="0"/>
              <a:t>的对比测试中，写</a:t>
            </a:r>
            <a:r>
              <a:rPr lang="en-US" altLang="zh-CN" smtClean="0"/>
              <a:t>Cache</a:t>
            </a:r>
            <a:r>
              <a:rPr lang="zh-CN" altLang="en-US" smtClean="0"/>
              <a:t>上升了</a:t>
            </a:r>
            <a:r>
              <a:rPr lang="en-US" altLang="zh-CN" smtClean="0"/>
              <a:t>192MB</a:t>
            </a:r>
            <a:r>
              <a:rPr lang="zh-CN" altLang="en-US" smtClean="0"/>
              <a:t>，性能上升了</a:t>
            </a:r>
            <a:r>
              <a:rPr lang="en-US" altLang="zh-CN" smtClean="0"/>
              <a:t>100%</a:t>
            </a:r>
            <a:r>
              <a:rPr lang="zh-CN" altLang="en-US" smtClean="0"/>
              <a:t>。</a:t>
            </a:r>
            <a:endParaRPr lang="en-US" altLang="zh-CN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83879F-8A9C-4C78-AE01-244DCDACD769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mtClean="0"/>
              <a:t>query cache </a:t>
            </a:r>
            <a:r>
              <a:rPr lang="zh-CN" altLang="en-US" smtClean="0"/>
              <a:t>设置过大，导致大量查询等待保存</a:t>
            </a:r>
            <a:r>
              <a:rPr lang="en-US" altLang="zh-CN" smtClean="0"/>
              <a:t>qcache</a:t>
            </a:r>
            <a:r>
              <a:rPr lang="zh-CN" altLang="en-US" smtClean="0"/>
              <a:t>或等待释放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table cache, thread cache, binlog cache, query_cache_limit, query_cache_min_res_unit, sync_binlog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innodb_additional_mem_pool_size, innodb_log_buffer_size, innodb_log_file_size, innodb_max_dirty_pages_pct, ibdata1 </a:t>
            </a:r>
            <a:r>
              <a:rPr lang="zh-CN" altLang="en-US" smtClean="0"/>
              <a:t>初始化大小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开</a:t>
            </a:r>
            <a:r>
              <a:rPr lang="en-US" altLang="zh-CN" smtClean="0"/>
              <a:t>binlog</a:t>
            </a:r>
            <a:r>
              <a:rPr lang="zh-CN" altLang="en-US" smtClean="0"/>
              <a:t>性能降</a:t>
            </a:r>
            <a:r>
              <a:rPr lang="en-US" altLang="zh-CN" smtClean="0"/>
              <a:t>46%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sync_binlog </a:t>
            </a:r>
            <a:r>
              <a:rPr lang="zh-CN" altLang="en-US" smtClean="0"/>
              <a:t>差</a:t>
            </a:r>
            <a:r>
              <a:rPr lang="en-US" altLang="zh-CN" smtClean="0"/>
              <a:t>2</a:t>
            </a:r>
            <a:r>
              <a:rPr lang="zh-CN" altLang="en-US" smtClean="0"/>
              <a:t>倍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trx_commit = 2 </a:t>
            </a:r>
            <a:r>
              <a:rPr lang="zh-CN" altLang="en-US" smtClean="0"/>
              <a:t>比 </a:t>
            </a:r>
            <a:r>
              <a:rPr lang="en-US" altLang="zh-CN" smtClean="0"/>
              <a:t>1 </a:t>
            </a:r>
            <a:r>
              <a:rPr lang="zh-CN" altLang="en-US" smtClean="0"/>
              <a:t>快 </a:t>
            </a:r>
            <a:r>
              <a:rPr lang="en-US" altLang="zh-CN" smtClean="0"/>
              <a:t>80%</a:t>
            </a:r>
            <a:r>
              <a:rPr lang="zh-CN" altLang="en-US" smtClean="0"/>
              <a:t>，设成</a:t>
            </a:r>
            <a:r>
              <a:rPr lang="en-US" altLang="zh-CN" smtClean="0"/>
              <a:t>0</a:t>
            </a:r>
            <a:r>
              <a:rPr lang="zh-CN" altLang="en-US" smtClean="0"/>
              <a:t>比</a:t>
            </a:r>
            <a:r>
              <a:rPr lang="en-US" altLang="zh-CN" smtClean="0"/>
              <a:t>1</a:t>
            </a:r>
            <a:r>
              <a:rPr lang="zh-CN" altLang="en-US" smtClean="0"/>
              <a:t>快</a:t>
            </a:r>
            <a:r>
              <a:rPr lang="en-US" altLang="zh-CN" smtClean="0"/>
              <a:t>4</a:t>
            </a:r>
            <a:r>
              <a:rPr lang="zh-CN" altLang="en-US" smtClean="0"/>
              <a:t>倍</a:t>
            </a:r>
            <a:endParaRPr lang="en-US" altLang="zh-CN" smtClean="0"/>
          </a:p>
        </p:txBody>
      </p:sp>
      <p:sp>
        <p:nvSpPr>
          <p:cNvPr id="6554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F600EB4-E846-4B91-89BF-064A2E7F3711}" type="slidenum">
              <a:rPr lang="zh-CN" altLang="en-US" smtClean="0"/>
              <a:pPr>
                <a:defRPr/>
              </a:pPr>
              <a:t>28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66564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52E1C8F-7542-4284-B73A-059A45FA7CAD}" type="slidenum">
              <a:rPr lang="zh-CN" altLang="en-US" smtClean="0"/>
              <a:pPr>
                <a:defRPr/>
              </a:pPr>
              <a:t>29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mtClean="0"/>
              <a:t>TukoDB </a:t>
            </a:r>
            <a:r>
              <a:rPr lang="zh-CN" altLang="en-US" smtClean="0"/>
              <a:t>采用</a:t>
            </a:r>
            <a:r>
              <a:rPr lang="en-US" altLang="zh-CN" smtClean="0"/>
              <a:t>Fractal tree</a:t>
            </a:r>
            <a:r>
              <a:rPr lang="zh-CN" altLang="en-US" smtClean="0"/>
              <a:t>技术，能比</a:t>
            </a:r>
            <a:r>
              <a:rPr lang="en-US" altLang="zh-CN" smtClean="0"/>
              <a:t>innodb</a:t>
            </a:r>
            <a:r>
              <a:rPr lang="zh-CN" altLang="en-US" smtClean="0"/>
              <a:t>提升</a:t>
            </a:r>
            <a:r>
              <a:rPr lang="en-US" altLang="zh-CN" smtClean="0"/>
              <a:t>10~50</a:t>
            </a:r>
            <a:r>
              <a:rPr lang="zh-CN" altLang="en-US" smtClean="0"/>
              <a:t>倍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xtradb</a:t>
            </a:r>
            <a:r>
              <a:rPr lang="zh-CN" altLang="en-US" smtClean="0"/>
              <a:t>是</a:t>
            </a:r>
            <a:r>
              <a:rPr lang="en-US" altLang="zh-CN" smtClean="0"/>
              <a:t>innodb</a:t>
            </a:r>
            <a:r>
              <a:rPr lang="zh-CN" altLang="en-US" smtClean="0"/>
              <a:t>的衍生，集成了多种性能提升补丁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Memcached for MySQL </a:t>
            </a:r>
            <a:r>
              <a:rPr lang="zh-CN" altLang="en-US" smtClean="0"/>
              <a:t>是</a:t>
            </a:r>
            <a:r>
              <a:rPr lang="en-US" altLang="zh-CN" smtClean="0"/>
              <a:t>memcached</a:t>
            </a:r>
            <a:r>
              <a:rPr lang="zh-CN" altLang="en-US" smtClean="0"/>
              <a:t>针对</a:t>
            </a:r>
            <a:r>
              <a:rPr lang="en-US" altLang="zh-CN" smtClean="0"/>
              <a:t>mysql</a:t>
            </a:r>
            <a:r>
              <a:rPr lang="zh-CN" altLang="en-US" smtClean="0"/>
              <a:t>开发的引擎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Waffle Grid Project </a:t>
            </a:r>
            <a:r>
              <a:rPr lang="zh-CN" altLang="en-US" smtClean="0"/>
              <a:t>是</a:t>
            </a:r>
            <a:r>
              <a:rPr lang="en-US" altLang="zh-CN" smtClean="0"/>
              <a:t>memcached</a:t>
            </a:r>
            <a:r>
              <a:rPr lang="zh-CN" altLang="en-US" smtClean="0"/>
              <a:t>针对</a:t>
            </a:r>
            <a:r>
              <a:rPr lang="en-US" altLang="zh-CN" smtClean="0"/>
              <a:t>innodb</a:t>
            </a:r>
            <a:r>
              <a:rPr lang="zh-CN" altLang="en-US" smtClean="0"/>
              <a:t>开发的引擎</a:t>
            </a:r>
            <a:r>
              <a:rPr lang="en-US" altLang="zh-CN" smtClean="0"/>
              <a:t>, Memcached as a L2 Cache for Innodb - The Waffle Grid Project </a:t>
            </a:r>
          </a:p>
        </p:txBody>
      </p:sp>
      <p:sp>
        <p:nvSpPr>
          <p:cNvPr id="67588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964F2C-3EF8-4298-9267-0EDC4D53167D}" type="slidenum">
              <a:rPr lang="zh-CN" altLang="en-US" smtClean="0"/>
              <a:pPr>
                <a:defRPr/>
              </a:pPr>
              <a:t>30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zh-CN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4268E0-6112-473B-9308-4064B3200376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zh-CN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7307B4-2C16-47DD-AB76-9F7D13605373}" type="slidenum">
              <a:rPr lang="zh-CN" altLang="en-US" smtClean="0"/>
              <a:pPr>
                <a:defRPr/>
              </a:pPr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zh-CN" smtClean="0"/>
              <a:t>oltp</a:t>
            </a:r>
            <a:r>
              <a:rPr lang="zh-CN" altLang="en-US" smtClean="0"/>
              <a:t>注重高并发事务，</a:t>
            </a:r>
            <a:r>
              <a:rPr lang="en-US" altLang="zh-CN" smtClean="0"/>
              <a:t>olap</a:t>
            </a:r>
            <a:r>
              <a:rPr lang="zh-CN" altLang="en-US" smtClean="0"/>
              <a:t>注重数据分析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读写分离，</a:t>
            </a:r>
            <a:r>
              <a:rPr lang="en-US" altLang="zh-CN" smtClean="0"/>
              <a:t>mysql</a:t>
            </a:r>
            <a:r>
              <a:rPr lang="zh-CN" altLang="en-US" smtClean="0"/>
              <a:t>复制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小表：</a:t>
            </a:r>
            <a:r>
              <a:rPr lang="en-US" altLang="zh-CN" smtClean="0"/>
              <a:t>IO</a:t>
            </a:r>
            <a:r>
              <a:rPr lang="zh-CN" altLang="en-US" smtClean="0"/>
              <a:t>高效</a:t>
            </a:r>
            <a:r>
              <a:rPr lang="en-US" altLang="zh-CN" smtClean="0"/>
              <a:t>,</a:t>
            </a:r>
            <a:r>
              <a:rPr lang="zh-CN" altLang="en-US" smtClean="0"/>
              <a:t>全表遍历快</a:t>
            </a:r>
            <a:r>
              <a:rPr lang="en-US" altLang="zh-CN" smtClean="0"/>
              <a:t>,</a:t>
            </a:r>
            <a:r>
              <a:rPr lang="zh-CN" altLang="en-US" smtClean="0"/>
              <a:t>锁时间短</a:t>
            </a:r>
            <a:r>
              <a:rPr lang="en-US" altLang="zh-CN" smtClean="0"/>
              <a:t>?</a:t>
            </a:r>
            <a:r>
              <a:rPr lang="zh-CN" altLang="en-US" smtClean="0"/>
              <a:t>提高并发度</a:t>
            </a:r>
            <a:r>
              <a:rPr lang="en-US" altLang="zh-CN" smtClean="0"/>
              <a:t>,</a:t>
            </a:r>
            <a:r>
              <a:rPr lang="zh-CN" altLang="en-US" smtClean="0"/>
              <a:t>便于应用分布式结构</a:t>
            </a:r>
            <a:r>
              <a:rPr lang="en-US" altLang="zh-CN" smtClean="0"/>
              <a:t>,</a:t>
            </a:r>
            <a:r>
              <a:rPr lang="zh-CN" altLang="en-US" smtClean="0"/>
              <a:t>可扩展性好</a:t>
            </a:r>
            <a:r>
              <a:rPr lang="en-US" altLang="zh-CN" smtClean="0"/>
              <a:t>,</a:t>
            </a:r>
            <a:r>
              <a:rPr lang="zh-CN" altLang="en-US" smtClean="0"/>
              <a:t>数据表在线维护快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分表：按时间</a:t>
            </a:r>
            <a:r>
              <a:rPr lang="en-US" altLang="zh-CN" smtClean="0"/>
              <a:t>,</a:t>
            </a:r>
            <a:r>
              <a:rPr lang="zh-CN" altLang="en-US" smtClean="0"/>
              <a:t>按地区</a:t>
            </a:r>
            <a:r>
              <a:rPr lang="en-US" altLang="zh-CN" smtClean="0"/>
              <a:t>,</a:t>
            </a:r>
            <a:r>
              <a:rPr lang="zh-CN" altLang="en-US" smtClean="0"/>
              <a:t>按</a:t>
            </a:r>
            <a:r>
              <a:rPr lang="en-US" altLang="zh-CN" smtClean="0"/>
              <a:t>ID,</a:t>
            </a:r>
            <a:r>
              <a:rPr lang="zh-CN" altLang="en-US" smtClean="0"/>
              <a:t>按</a:t>
            </a:r>
            <a:r>
              <a:rPr lang="en-US" altLang="zh-CN" smtClean="0"/>
              <a:t>hash</a:t>
            </a:r>
            <a:r>
              <a:rPr lang="zh-CN" altLang="en-US" smtClean="0"/>
              <a:t>值</a:t>
            </a:r>
            <a:endParaRPr lang="en-US" altLang="zh-CN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EFA8A7-5566-4E07-927B-86080C791DC3}" type="slidenum">
              <a:rPr lang="zh-CN" altLang="en-US" smtClean="0"/>
              <a:pPr>
                <a:defRPr/>
              </a:pPr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itchFamily="2" charset="2"/>
              <a:buNone/>
            </a:pPr>
            <a:r>
              <a:rPr lang="zh-CN" altLang="en-US" smtClean="0"/>
              <a:t>避免 </a:t>
            </a:r>
            <a:r>
              <a:rPr lang="en-US" altLang="zh-CN" smtClean="0"/>
              <a:t>% </a:t>
            </a:r>
            <a:r>
              <a:rPr lang="zh-CN" altLang="en-US" smtClean="0"/>
              <a:t>前缀模糊查询</a:t>
            </a:r>
          </a:p>
          <a:p>
            <a:pPr>
              <a:buFont typeface="Wingdings" pitchFamily="2" charset="2"/>
              <a:buNone/>
            </a:pPr>
            <a:r>
              <a:rPr lang="zh-CN" altLang="en-US" smtClean="0"/>
              <a:t>数据量很小的表无需创建索引</a:t>
            </a:r>
          </a:p>
          <a:p>
            <a:pPr>
              <a:buFont typeface="Wingdings" pitchFamily="2" charset="2"/>
              <a:buNone/>
            </a:pPr>
            <a:r>
              <a:rPr lang="zh-CN" altLang="en-US" smtClean="0"/>
              <a:t>关于</a:t>
            </a:r>
            <a:r>
              <a:rPr lang="en-US" altLang="zh-CN" smtClean="0"/>
              <a:t>SELECT * FROM</a:t>
            </a:r>
          </a:p>
          <a:p>
            <a:pPr>
              <a:buFont typeface="Wingdings" pitchFamily="2" charset="2"/>
              <a:buNone/>
            </a:pPr>
            <a:r>
              <a:rPr lang="zh-CN" altLang="en-US" smtClean="0"/>
              <a:t>少用</a:t>
            </a:r>
            <a:r>
              <a:rPr lang="en-US" altLang="zh-CN" smtClean="0"/>
              <a:t>MySQL</a:t>
            </a:r>
            <a:r>
              <a:rPr lang="zh-CN" altLang="en-US" smtClean="0"/>
              <a:t>做一些复杂运算，例如</a:t>
            </a:r>
            <a:r>
              <a:rPr lang="en-US" altLang="zh-CN" smtClean="0"/>
              <a:t>md5()</a:t>
            </a:r>
            <a:r>
              <a:rPr lang="zh-CN" altLang="en-US" smtClean="0"/>
              <a:t>或者随机排序 </a:t>
            </a:r>
            <a:r>
              <a:rPr lang="en-US" altLang="zh-CN" smtClean="0"/>
              <a:t>Order by Rand()</a:t>
            </a:r>
          </a:p>
          <a:p>
            <a:pPr>
              <a:buFont typeface="Wingdings" pitchFamily="2" charset="2"/>
              <a:buNone/>
            </a:pPr>
            <a:r>
              <a:rPr lang="zh-CN" altLang="en-US" smtClean="0"/>
              <a:t>想办法利用索引直接排序，避免外部排序</a:t>
            </a:r>
          </a:p>
          <a:p>
            <a:pPr>
              <a:buFont typeface="Wingdings" pitchFamily="2" charset="2"/>
              <a:buNone/>
            </a:pPr>
            <a:r>
              <a:rPr lang="zh-CN" altLang="en-US" smtClean="0"/>
              <a:t>部分索引</a:t>
            </a:r>
            <a:r>
              <a:rPr lang="en-US" altLang="zh-CN" smtClean="0"/>
              <a:t>(Partial index)</a:t>
            </a:r>
            <a:r>
              <a:rPr lang="zh-CN" altLang="en-US" smtClean="0"/>
              <a:t>无法直接用于排序</a:t>
            </a:r>
          </a:p>
          <a:p>
            <a:pPr>
              <a:buFont typeface="Wingdings" pitchFamily="2" charset="2"/>
              <a:buNone/>
            </a:pPr>
            <a:r>
              <a:rPr lang="zh-CN" altLang="en-US" smtClean="0"/>
              <a:t>一般来说用整数排序比字符串排序效率高</a:t>
            </a:r>
            <a:endParaRPr lang="en-US" altLang="zh-CN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CDA160-7014-4A77-8524-FE98F1C438E8}" type="slidenum">
              <a:rPr lang="zh-CN" altLang="en-US" smtClean="0"/>
              <a:pPr>
                <a:defRPr/>
              </a:pPr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支持读写分离的中间件例如</a:t>
            </a:r>
            <a:r>
              <a:rPr lang="en-US" altLang="zh-CN" smtClean="0"/>
              <a:t>mysql-proxy</a:t>
            </a:r>
            <a:r>
              <a:rPr lang="zh-CN" altLang="en-US" smtClean="0"/>
              <a:t>，或者自己代码底层支持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对一个有</a:t>
            </a:r>
            <a:r>
              <a:rPr lang="en-US" altLang="zh-CN" smtClean="0"/>
              <a:t>1000</a:t>
            </a:r>
            <a:r>
              <a:rPr lang="zh-CN" altLang="en-US" smtClean="0"/>
              <a:t>万条记录的表做更新比对</a:t>
            </a:r>
            <a:r>
              <a:rPr lang="en-US" altLang="zh-CN" smtClean="0"/>
              <a:t>10</a:t>
            </a:r>
            <a:r>
              <a:rPr lang="zh-CN" altLang="en-US" smtClean="0"/>
              <a:t>个</a:t>
            </a:r>
            <a:r>
              <a:rPr lang="en-US" altLang="zh-CN" smtClean="0"/>
              <a:t>100</a:t>
            </a:r>
            <a:r>
              <a:rPr lang="zh-CN" altLang="en-US" smtClean="0"/>
              <a:t>万记录的表做更新一般来的要慢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存储过程和程序代码量需要有个平衡，不能把所有的工作都推给存储过程，同时也要考虑存储过程代码的优劣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replication/drbd+heartbeat</a:t>
            </a:r>
            <a:r>
              <a:rPr lang="zh-CN" altLang="en-US" smtClean="0"/>
              <a:t>来实现高可用</a:t>
            </a:r>
            <a:endParaRPr lang="en-US" altLang="zh-CN" smtClean="0"/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使用</a:t>
            </a:r>
            <a:r>
              <a:rPr lang="en-US" altLang="zh-CN" smtClean="0"/>
              <a:t>mysqlnd</a:t>
            </a:r>
            <a:r>
              <a:rPr lang="zh-CN" altLang="en-US" smtClean="0"/>
              <a:t>代替</a:t>
            </a:r>
            <a:r>
              <a:rPr lang="en-US" altLang="zh-CN" smtClean="0"/>
              <a:t>php</a:t>
            </a:r>
            <a:r>
              <a:rPr lang="zh-CN" altLang="en-US" smtClean="0"/>
              <a:t>调用</a:t>
            </a:r>
            <a:r>
              <a:rPr lang="en-US" altLang="zh-CN" smtClean="0"/>
              <a:t>mysql c api</a:t>
            </a:r>
          </a:p>
        </p:txBody>
      </p:sp>
      <p:sp>
        <p:nvSpPr>
          <p:cNvPr id="68612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1F9487-7FAA-435E-B099-E565542C3702}" type="slidenum">
              <a:rPr lang="zh-CN" altLang="en-US" smtClean="0"/>
              <a:pPr>
                <a:defRPr/>
              </a:pPr>
              <a:t>35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69636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5C5819F-32BA-4F64-BDC8-5B09D2256E84}" type="slidenum">
              <a:rPr lang="zh-CN" altLang="en-US" smtClean="0"/>
              <a:pPr>
                <a:defRPr/>
              </a:pPr>
              <a:t>36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硬件</a:t>
            </a:r>
            <a:r>
              <a:rPr lang="en-US" altLang="zh-CN" smtClean="0"/>
              <a:t>,</a:t>
            </a:r>
            <a:r>
              <a:rPr lang="zh-CN" altLang="en-US" smtClean="0"/>
              <a:t>软件</a:t>
            </a:r>
            <a:r>
              <a:rPr lang="en-US" altLang="zh-CN" smtClean="0"/>
              <a:t>,MySQL</a:t>
            </a:r>
            <a:r>
              <a:rPr lang="zh-CN" altLang="en-US" smtClean="0"/>
              <a:t>自身</a:t>
            </a:r>
            <a:r>
              <a:rPr lang="en-US" altLang="zh-CN" smtClean="0"/>
              <a:t>,</a:t>
            </a:r>
            <a:r>
              <a:rPr lang="zh-CN" altLang="en-US" smtClean="0"/>
              <a:t>程序，架构</a:t>
            </a:r>
            <a:endParaRPr lang="en-US" altLang="zh-CN" smtClean="0"/>
          </a:p>
        </p:txBody>
      </p:sp>
      <p:sp>
        <p:nvSpPr>
          <p:cNvPr id="7066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0D2BD34-3EA7-44EA-A00C-555D19324EE1}" type="slidenum">
              <a:rPr lang="zh-CN" altLang="en-US" smtClean="0"/>
              <a:pPr>
                <a:defRPr/>
              </a:pPr>
              <a:t>37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71684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251130-687E-407C-8991-B5EDD6778981}" type="slidenum">
              <a:rPr lang="zh-CN" altLang="en-US" smtClean="0"/>
              <a:pPr>
                <a:defRPr/>
              </a:pPr>
              <a:t>38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2708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4C790D8-9E5D-45FA-9378-9E6F48F1EE85}" type="slidenum">
              <a:rPr lang="zh-CN" altLang="en-US" smtClean="0"/>
              <a:pPr>
                <a:defRPr/>
              </a:pPr>
              <a:t>39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大功告成 </a:t>
            </a:r>
            <a:r>
              <a:rPr lang="en-US" altLang="zh-CN" smtClean="0"/>
              <a:t>or </a:t>
            </a:r>
            <a:r>
              <a:rPr lang="zh-CN" altLang="en-US" smtClean="0"/>
              <a:t>问题依旧</a:t>
            </a:r>
          </a:p>
        </p:txBody>
      </p:sp>
      <p:sp>
        <p:nvSpPr>
          <p:cNvPr id="73732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1784BE-ACCD-4560-B383-79DB26E2BEB2}" type="slidenum">
              <a:rPr lang="zh-CN" altLang="en-US" smtClean="0"/>
              <a:pPr>
                <a:defRPr/>
              </a:pPr>
              <a:t>41</a:t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3" descr="metal2"/>
          <p:cNvPicPr>
            <a:picLocks noChangeAspect="1" noChangeArrowheads="1"/>
          </p:cNvPicPr>
          <p:nvPr/>
        </p:nvPicPr>
        <p:blipFill>
          <a:blip r:embed="rId2">
            <a:lum contrast="36000"/>
          </a:blip>
          <a:srcRect/>
          <a:stretch>
            <a:fillRect/>
          </a:stretch>
        </p:blipFill>
        <p:spPr bwMode="auto">
          <a:xfrm>
            <a:off x="8280400" y="2889250"/>
            <a:ext cx="71438" cy="396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4" descr="metal2"/>
          <p:cNvPicPr>
            <a:picLocks noChangeAspect="1" noChangeArrowheads="1"/>
          </p:cNvPicPr>
          <p:nvPr/>
        </p:nvPicPr>
        <p:blipFill>
          <a:blip r:embed="rId2">
            <a:lum contrast="36000"/>
          </a:blip>
          <a:srcRect/>
          <a:stretch>
            <a:fillRect/>
          </a:stretch>
        </p:blipFill>
        <p:spPr bwMode="auto">
          <a:xfrm>
            <a:off x="5832475" y="4941888"/>
            <a:ext cx="71438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2" descr="metal2"/>
          <p:cNvPicPr>
            <a:picLocks noChangeAspect="1" noChangeArrowheads="1"/>
          </p:cNvPicPr>
          <p:nvPr/>
        </p:nvPicPr>
        <p:blipFill>
          <a:blip r:embed="rId2">
            <a:lum contrast="36000"/>
          </a:blip>
          <a:srcRect/>
          <a:stretch>
            <a:fillRect/>
          </a:stretch>
        </p:blipFill>
        <p:spPr bwMode="auto">
          <a:xfrm>
            <a:off x="6516688" y="3968750"/>
            <a:ext cx="71437" cy="288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5" descr="space2"/>
          <p:cNvPicPr>
            <a:picLocks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-26988"/>
            <a:ext cx="565150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6" descr="space2"/>
          <p:cNvPicPr>
            <a:picLocks noChangeArrowheads="1"/>
          </p:cNvPicPr>
          <p:nvPr/>
        </p:nvPicPr>
        <p:blipFill>
          <a:blip r:embed="rId4">
            <a:lum bright="100000"/>
          </a:blip>
          <a:srcRect/>
          <a:stretch>
            <a:fillRect/>
          </a:stretch>
        </p:blipFill>
        <p:spPr bwMode="auto">
          <a:xfrm>
            <a:off x="4535488" y="7938"/>
            <a:ext cx="4608512" cy="342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0" descr="metal2"/>
          <p:cNvPicPr>
            <a:picLocks noChangeAspect="1" noChangeArrowheads="1"/>
          </p:cNvPicPr>
          <p:nvPr/>
        </p:nvPicPr>
        <p:blipFill>
          <a:blip r:embed="rId2">
            <a:lum contrast="36000"/>
          </a:blip>
          <a:srcRect/>
          <a:stretch>
            <a:fillRect/>
          </a:stretch>
        </p:blipFill>
        <p:spPr bwMode="auto">
          <a:xfrm>
            <a:off x="7920038" y="2168525"/>
            <a:ext cx="73025" cy="468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6" descr="metal2"/>
          <p:cNvPicPr>
            <a:picLocks noChangeAspect="1" noChangeArrowheads="1"/>
          </p:cNvPicPr>
          <p:nvPr/>
        </p:nvPicPr>
        <p:blipFill>
          <a:blip r:embed="rId2">
            <a:lum contrast="36000"/>
          </a:blip>
          <a:srcRect/>
          <a:stretch>
            <a:fillRect/>
          </a:stretch>
        </p:blipFill>
        <p:spPr bwMode="auto">
          <a:xfrm>
            <a:off x="7019925" y="1700213"/>
            <a:ext cx="73025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9" descr="box_line_small"/>
          <p:cNvPicPr>
            <a:picLocks noChangeAspect="1" noChangeArrowheads="1"/>
          </p:cNvPicPr>
          <p:nvPr/>
        </p:nvPicPr>
        <p:blipFill>
          <a:blip r:embed="rId5">
            <a:lum contrast="66000"/>
          </a:blip>
          <a:srcRect/>
          <a:stretch>
            <a:fillRect/>
          </a:stretch>
        </p:blipFill>
        <p:spPr bwMode="gray">
          <a:xfrm>
            <a:off x="7488238" y="836613"/>
            <a:ext cx="71437" cy="602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9" descr="box_reflex"/>
          <p:cNvPicPr>
            <a:picLocks noChangeAspect="1" noChangeArrowheads="1"/>
          </p:cNvPicPr>
          <p:nvPr/>
        </p:nvPicPr>
        <p:blipFill>
          <a:blip r:embed="rId6">
            <a:lum contrast="42000"/>
          </a:blip>
          <a:srcRect/>
          <a:stretch>
            <a:fillRect/>
          </a:stretch>
        </p:blipFill>
        <p:spPr bwMode="gray">
          <a:xfrm>
            <a:off x="7848600" y="2025650"/>
            <a:ext cx="2095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1"/>
          <p:cNvSpPr>
            <a:spLocks noChangeArrowheads="1"/>
          </p:cNvSpPr>
          <p:nvPr/>
        </p:nvSpPr>
        <p:spPr bwMode="auto">
          <a:xfrm>
            <a:off x="0" y="5373688"/>
            <a:ext cx="9144000" cy="1484312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tint val="0"/>
                  <a:invGamma/>
                  <a:alpha val="0"/>
                </a:schemeClr>
              </a:gs>
              <a:gs pos="100000">
                <a:schemeClr val="tx2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pic>
        <p:nvPicPr>
          <p:cNvPr id="14" name="Picture 129" descr="box_reflex"/>
          <p:cNvPicPr>
            <a:picLocks noChangeAspect="1" noChangeArrowheads="1"/>
          </p:cNvPicPr>
          <p:nvPr/>
        </p:nvPicPr>
        <p:blipFill>
          <a:blip r:embed="rId7">
            <a:lum contrast="36000"/>
          </a:blip>
          <a:srcRect/>
          <a:stretch>
            <a:fillRect/>
          </a:stretch>
        </p:blipFill>
        <p:spPr bwMode="gray">
          <a:xfrm>
            <a:off x="5762625" y="4837113"/>
            <a:ext cx="2063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32" descr="box_reflex"/>
          <p:cNvPicPr>
            <a:picLocks noChangeAspect="1" noChangeArrowheads="1"/>
          </p:cNvPicPr>
          <p:nvPr/>
        </p:nvPicPr>
        <p:blipFill>
          <a:blip r:embed="rId8">
            <a:lum contrast="36000"/>
          </a:blip>
          <a:srcRect/>
          <a:stretch>
            <a:fillRect/>
          </a:stretch>
        </p:blipFill>
        <p:spPr bwMode="gray">
          <a:xfrm>
            <a:off x="6913563" y="1558925"/>
            <a:ext cx="2762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37" descr="box_refle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gray">
          <a:xfrm>
            <a:off x="8208963" y="2781300"/>
            <a:ext cx="2095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38" descr="box_reflex"/>
          <p:cNvPicPr>
            <a:picLocks noChangeAspect="1" noChangeArrowheads="1"/>
          </p:cNvPicPr>
          <p:nvPr/>
        </p:nvPicPr>
        <p:blipFill>
          <a:blip r:embed="rId6">
            <a:lum contrast="42000"/>
          </a:blip>
          <a:srcRect/>
          <a:stretch>
            <a:fillRect/>
          </a:stretch>
        </p:blipFill>
        <p:spPr bwMode="gray">
          <a:xfrm>
            <a:off x="6443663" y="3824288"/>
            <a:ext cx="2095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39" descr="box_reflex"/>
          <p:cNvPicPr>
            <a:picLocks noChangeAspect="1" noChangeArrowheads="1"/>
          </p:cNvPicPr>
          <p:nvPr/>
        </p:nvPicPr>
        <p:blipFill>
          <a:blip r:embed="rId9">
            <a:lum contrast="42000"/>
          </a:blip>
          <a:srcRect/>
          <a:stretch>
            <a:fillRect/>
          </a:stretch>
        </p:blipFill>
        <p:spPr bwMode="gray">
          <a:xfrm>
            <a:off x="7380288" y="692150"/>
            <a:ext cx="2825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3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503238" y="1887538"/>
            <a:ext cx="6337300" cy="1143000"/>
          </a:xfrm>
        </p:spPr>
        <p:txBody>
          <a:bodyPr/>
          <a:lstStyle>
            <a:lvl1pPr>
              <a:defRPr sz="36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altLang="ko-KR"/>
          </a:p>
        </p:txBody>
      </p:sp>
      <p:sp>
        <p:nvSpPr>
          <p:cNvPr id="1333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31913" y="3068638"/>
            <a:ext cx="4572000" cy="533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 b="0"/>
            </a:lvl1pPr>
          </a:lstStyle>
          <a:p>
            <a:r>
              <a:rPr lang="zh-CN" altLang="en-US" smtClean="0"/>
              <a:t>单击此处编辑母版副标题样式</a:t>
            </a:r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2775" y="1608138"/>
            <a:ext cx="4081463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46638" y="1608138"/>
            <a:ext cx="4081462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50063" y="0"/>
            <a:ext cx="2078037" cy="61293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12775" y="0"/>
            <a:ext cx="6084888" cy="61293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55763" y="0"/>
            <a:ext cx="7200900" cy="6921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2775" y="1608138"/>
            <a:ext cx="4081463" cy="452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846638" y="1608138"/>
            <a:ext cx="4081462" cy="2184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846638" y="3944938"/>
            <a:ext cx="4081462" cy="2184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rotWithShape="0">
          <a:gsLst>
            <a:gs pos="0">
              <a:schemeClr val="accent1">
                <a:gamma/>
                <a:shade val="0"/>
                <a:invGamma/>
              </a:schemeClr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8" descr="Untitled-25"/>
          <p:cNvPicPr>
            <a:picLocks noChangeAspect="1" noChangeArrowheads="1"/>
          </p:cNvPicPr>
          <p:nvPr/>
        </p:nvPicPr>
        <p:blipFill>
          <a:blip r:embed="rId14">
            <a:lum contrast="24000"/>
          </a:blip>
          <a:srcRect/>
          <a:stretch>
            <a:fillRect/>
          </a:stretch>
        </p:blipFill>
        <p:spPr bwMode="auto">
          <a:xfrm>
            <a:off x="6372225" y="6381750"/>
            <a:ext cx="27717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12" descr="box_reflex_transparent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8723313" y="6453188"/>
            <a:ext cx="27781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93" descr="space2"/>
          <p:cNvPicPr>
            <a:picLocks noChangeArrowheads="1"/>
          </p:cNvPicPr>
          <p:nvPr/>
        </p:nvPicPr>
        <p:blipFill>
          <a:blip r:embed="rId16">
            <a:lum bright="100000" contrast="100000"/>
          </a:blip>
          <a:srcRect/>
          <a:stretch>
            <a:fillRect/>
          </a:stretch>
        </p:blipFill>
        <p:spPr bwMode="auto">
          <a:xfrm>
            <a:off x="539750" y="-26988"/>
            <a:ext cx="5111750" cy="313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10" name="Rectangle 22"/>
          <p:cNvSpPr>
            <a:spLocks noGrp="1" noChangeArrowheads="1"/>
          </p:cNvSpPr>
          <p:nvPr>
            <p:ph type="body" idx="1"/>
          </p:nvPr>
        </p:nvSpPr>
        <p:spPr bwMode="gray">
          <a:xfrm>
            <a:off x="612775" y="1608138"/>
            <a:ext cx="8315325" cy="452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ko-KR" smtClean="0"/>
          </a:p>
        </p:txBody>
      </p:sp>
      <p:sp>
        <p:nvSpPr>
          <p:cNvPr id="1030" name="Rectangle 21"/>
          <p:cNvSpPr>
            <a:spLocks noGrp="1" noChangeArrowheads="1"/>
          </p:cNvSpPr>
          <p:nvPr>
            <p:ph type="title"/>
          </p:nvPr>
        </p:nvSpPr>
        <p:spPr bwMode="gray">
          <a:xfrm>
            <a:off x="1655763" y="0"/>
            <a:ext cx="72009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ko-KR" smtClean="0"/>
          </a:p>
        </p:txBody>
      </p:sp>
      <p:pic>
        <p:nvPicPr>
          <p:cNvPr id="1031" name="Picture 71" descr="box_reflex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752600" y="800100"/>
            <a:ext cx="1111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72" descr="box_reflex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281238" y="800100"/>
            <a:ext cx="1111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73" descr="box_reflex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811463" y="800100"/>
            <a:ext cx="1111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74" descr="box_reflex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340100" y="800100"/>
            <a:ext cx="1111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75" descr="box_reflex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870325" y="800100"/>
            <a:ext cx="1111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76" descr="box_reflex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398963" y="800100"/>
            <a:ext cx="1111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77" descr="box_reflex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929188" y="800100"/>
            <a:ext cx="1111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78" descr="box_reflex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457825" y="800100"/>
            <a:ext cx="1111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79" descr="box_reflex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988050" y="800100"/>
            <a:ext cx="1111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0" name="Picture 80" descr="box_reflex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516688" y="800100"/>
            <a:ext cx="1111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1" name="Picture 81" descr="box_reflex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046913" y="800100"/>
            <a:ext cx="1111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2" name="Picture 82" descr="box_reflex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575550" y="800100"/>
            <a:ext cx="1111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3" name="Picture 83" descr="box_reflex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8105775" y="800100"/>
            <a:ext cx="1111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" name="Picture 84" descr="box_reflex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8636000" y="800100"/>
            <a:ext cx="11112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" name="Picture 88" descr="space2"/>
          <p:cNvPicPr>
            <a:picLocks noChangeArrowheads="1"/>
          </p:cNvPicPr>
          <p:nvPr/>
        </p:nvPicPr>
        <p:blipFill>
          <a:blip r:embed="rId18">
            <a:lum bright="100000"/>
          </a:blip>
          <a:srcRect/>
          <a:stretch>
            <a:fillRect/>
          </a:stretch>
        </p:blipFill>
        <p:spPr bwMode="auto">
          <a:xfrm>
            <a:off x="4535488" y="7938"/>
            <a:ext cx="4608512" cy="342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74" name="Rectangle 86"/>
          <p:cNvSpPr>
            <a:spLocks noChangeArrowheads="1"/>
          </p:cNvSpPr>
          <p:nvPr/>
        </p:nvSpPr>
        <p:spPr bwMode="gray">
          <a:xfrm>
            <a:off x="6408738" y="6500813"/>
            <a:ext cx="2735262" cy="20478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altLang="ko-KR" sz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charset="-127"/>
              </a:rPr>
              <a:t>Your company slogan</a:t>
            </a:r>
          </a:p>
        </p:txBody>
      </p:sp>
      <p:sp>
        <p:nvSpPr>
          <p:cNvPr id="1047" name="Picture 111" descr="box_reflex_transparent"/>
          <p:cNvSpPr>
            <a:spLocks noChangeAspect="1" noChangeArrowheads="1"/>
          </p:cNvSpPr>
          <p:nvPr/>
        </p:nvSpPr>
        <p:spPr bwMode="auto">
          <a:xfrm>
            <a:off x="246063" y="69850"/>
            <a:ext cx="108902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HY견고딕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  <a:ea typeface="HY견고딕" pitchFamily="18" charset="-127"/>
          <a:cs typeface="HY견고딕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  <a:ea typeface="HY견고딕" pitchFamily="18" charset="-127"/>
          <a:cs typeface="HY견고딕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  <a:ea typeface="HY견고딕" pitchFamily="18" charset="-127"/>
          <a:cs typeface="HY견고딕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  <a:ea typeface="HY견고딕" pitchFamily="18" charset="-127"/>
          <a:cs typeface="HY견고딕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  <a:ea typeface="HY견고딕" pitchFamily="18" charset="-127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  <a:ea typeface="HY견고딕" pitchFamily="18" charset="-127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  <a:ea typeface="HY견고딕" pitchFamily="18" charset="-127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  <a:ea typeface="HY견고딕" pitchFamily="18" charset="-127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Wingdings" pitchFamily="2" charset="2"/>
        <a:buBlip>
          <a:blip r:embed="rId19"/>
        </a:buBlip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Wingdings" pitchFamily="2" charset="2"/>
        <a:buChar char="§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j-ea"/>
          <a:cs typeface="HY견고딕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Wingdings" pitchFamily="2" charset="2"/>
        <a:buChar char="§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j-ea"/>
          <a:cs typeface="HY견고딕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Wingdings" pitchFamily="2" charset="2"/>
        <a:buChar char="ü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j-ea"/>
          <a:cs typeface="HY견고딕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Wingdings" pitchFamily="2" charset="2"/>
        <a:buChar char="ü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j-ea"/>
          <a:cs typeface="HY견고딕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Font typeface="Wingdings" pitchFamily="2" charset="2"/>
        <a:buChar char="ü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j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Font typeface="Wingdings" pitchFamily="2" charset="2"/>
        <a:buChar char="ü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j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Font typeface="Wingdings" pitchFamily="2" charset="2"/>
        <a:buChar char="ü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j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Font typeface="Wingdings" pitchFamily="2" charset="2"/>
        <a:buChar char="ü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j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1071563" y="785813"/>
            <a:ext cx="63373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ulim" pitchFamily="34" charset="-127"/>
              </a:rPr>
              <a:t>Linux 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ulim" pitchFamily="34" charset="-127"/>
              </a:rPr>
              <a:t>下的 </a:t>
            </a:r>
            <a:r>
              <a:rPr lang="en-US" altLang="ko-K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ulim" pitchFamily="34" charset="-127"/>
              </a:rPr>
              <a:t>MySQL</a:t>
            </a:r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ulim" pitchFamily="34" charset="-127"/>
              </a:rPr>
              <a:t> </a:t>
            </a:r>
            <a:r>
              <a:rPr lang="zh-CN" altLang="en-US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ulim" pitchFamily="34" charset="-127"/>
              </a:rPr>
              <a:t>调优</a:t>
            </a:r>
            <a:endParaRPr lang="ko-KR" altLang="en-US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Gulim" pitchFamily="34" charset="-127"/>
            </a:endParaRPr>
          </a:p>
        </p:txBody>
      </p:sp>
      <p:sp>
        <p:nvSpPr>
          <p:cNvPr id="307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2928938"/>
            <a:ext cx="4071938" cy="1571625"/>
          </a:xfrm>
        </p:spPr>
        <p:txBody>
          <a:bodyPr/>
          <a:lstStyle/>
          <a:p>
            <a:pPr algn="l" eaLnBrk="1" hangingPunct="1"/>
            <a:r>
              <a:rPr lang="zh-CN" altLang="en-US" sz="1900" b="1" smtClean="0">
                <a:effectLst/>
                <a:ea typeface="Gulim" pitchFamily="34" charset="-127"/>
              </a:rPr>
              <a:t>叶金荣</a:t>
            </a:r>
            <a:endParaRPr lang="en-US" altLang="zh-CN" sz="1900" b="1" smtClean="0">
              <a:effectLst/>
              <a:ea typeface="Gulim" pitchFamily="34" charset="-127"/>
            </a:endParaRPr>
          </a:p>
          <a:p>
            <a:pPr algn="l" eaLnBrk="1" hangingPunct="1"/>
            <a:endParaRPr lang="en-US" altLang="zh-CN" sz="1900" b="1" smtClean="0">
              <a:effectLst/>
              <a:ea typeface="Gulim" pitchFamily="34" charset="-127"/>
            </a:endParaRPr>
          </a:p>
          <a:p>
            <a:pPr algn="l" eaLnBrk="1" hangingPunct="1"/>
            <a:r>
              <a:rPr lang="en-US" altLang="zh-CN" sz="1900" b="1" smtClean="0">
                <a:effectLst/>
                <a:ea typeface="Gulim" pitchFamily="34" charset="-127"/>
              </a:rPr>
              <a:t>http://www.chinaunix.net</a:t>
            </a:r>
          </a:p>
          <a:p>
            <a:pPr algn="l" eaLnBrk="1" hangingPunct="1"/>
            <a:r>
              <a:rPr lang="en-US" altLang="zh-CN" sz="1900" b="1" smtClean="0">
                <a:effectLst/>
                <a:ea typeface="Gulim" pitchFamily="34" charset="-127"/>
              </a:rPr>
              <a:t>http://imysql.cn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4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/>
              <a:t>Linux</a:t>
            </a:r>
            <a:r>
              <a:rPr lang="zh-CN" altLang="en-US" smtClean="0"/>
              <a:t>下的</a:t>
            </a:r>
            <a:r>
              <a:rPr lang="en-US" altLang="zh-CN" smtClean="0"/>
              <a:t>MySQL</a:t>
            </a:r>
            <a:r>
              <a:rPr lang="zh-CN" altLang="en-US" smtClean="0"/>
              <a:t>调优</a:t>
            </a:r>
            <a:endParaRPr lang="en-US" altLang="ko-KR" smtClean="0"/>
          </a:p>
        </p:txBody>
      </p:sp>
      <p:grpSp>
        <p:nvGrpSpPr>
          <p:cNvPr id="4100" name="Group 82"/>
          <p:cNvGrpSpPr>
            <a:grpSpLocks/>
          </p:cNvGrpSpPr>
          <p:nvPr/>
        </p:nvGrpSpPr>
        <p:grpSpPr bwMode="auto">
          <a:xfrm>
            <a:off x="684213" y="1774825"/>
            <a:ext cx="6578600" cy="609600"/>
            <a:chOff x="431" y="1003"/>
            <a:chExt cx="4144" cy="384"/>
          </a:xfrm>
        </p:grpSpPr>
        <p:grpSp>
          <p:nvGrpSpPr>
            <p:cNvPr id="4122" name="Group 35"/>
            <p:cNvGrpSpPr>
              <a:grpSpLocks/>
            </p:cNvGrpSpPr>
            <p:nvPr/>
          </p:nvGrpSpPr>
          <p:grpSpPr bwMode="auto">
            <a:xfrm>
              <a:off x="735" y="1037"/>
              <a:ext cx="3840" cy="296"/>
              <a:chOff x="480" y="384"/>
              <a:chExt cx="1680" cy="1296"/>
            </a:xfrm>
          </p:grpSpPr>
          <p:pic>
            <p:nvPicPr>
              <p:cNvPr id="4126" name="Picture 36" descr="box_reflex3"/>
              <p:cNvPicPr>
                <a:picLocks noChangeAspect="1" noChangeArrowheads="1"/>
              </p:cNvPicPr>
              <p:nvPr/>
            </p:nvPicPr>
            <p:blipFill>
              <a:blip r:embed="rId4">
                <a:lum contrast="30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27" name="Rectangle 37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r>
                  <a:rPr lang="en-US" altLang="ko-KR" sz="2800" b="1">
                    <a:solidFill>
                      <a:srgbClr val="4088FF"/>
                    </a:solidFill>
                    <a:ea typeface="Gulim" pitchFamily="34" charset="-127"/>
                  </a:rPr>
                  <a:t>        </a:t>
                </a:r>
                <a:r>
                  <a:rPr lang="zh-CN" altLang="en-US" sz="2800" b="1">
                    <a:solidFill>
                      <a:srgbClr val="4088FF"/>
                    </a:solidFill>
                    <a:ea typeface="Gulim" pitchFamily="34" charset="-127"/>
                  </a:rPr>
                  <a:t>需求来源：</a:t>
                </a:r>
                <a:r>
                  <a:rPr lang="en-US" altLang="zh-CN" sz="2800" b="1">
                    <a:solidFill>
                      <a:srgbClr val="4088FF"/>
                    </a:solidFill>
                    <a:ea typeface="Gulim" pitchFamily="34" charset="-127"/>
                  </a:rPr>
                  <a:t>WHY</a:t>
                </a:r>
                <a:endParaRPr lang="en-US" altLang="ko-KR" sz="2800" b="1">
                  <a:solidFill>
                    <a:srgbClr val="4088FF"/>
                  </a:solidFill>
                  <a:ea typeface="Gulim" pitchFamily="34" charset="-127"/>
                </a:endParaRPr>
              </a:p>
            </p:txBody>
          </p:sp>
        </p:grpSp>
        <p:grpSp>
          <p:nvGrpSpPr>
            <p:cNvPr id="4123" name="Group 66"/>
            <p:cNvGrpSpPr>
              <a:grpSpLocks/>
            </p:cNvGrpSpPr>
            <p:nvPr/>
          </p:nvGrpSpPr>
          <p:grpSpPr bwMode="auto">
            <a:xfrm>
              <a:off x="431" y="1003"/>
              <a:ext cx="452" cy="384"/>
              <a:chOff x="480" y="384"/>
              <a:chExt cx="1680" cy="1296"/>
            </a:xfrm>
          </p:grpSpPr>
          <p:pic>
            <p:nvPicPr>
              <p:cNvPr id="4124" name="Picture 67" descr="box_reflex3"/>
              <p:cNvPicPr>
                <a:picLocks noChangeAspect="1" noChangeArrowheads="1"/>
              </p:cNvPicPr>
              <p:nvPr/>
            </p:nvPicPr>
            <p:blipFill>
              <a:blip r:embed="rId5">
                <a:lum contrast="24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72" name="Rectangle 68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altLang="ko-KR" sz="2000" b="1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1</a:t>
                </a:r>
              </a:p>
            </p:txBody>
          </p:sp>
        </p:grpSp>
      </p:grpSp>
      <p:grpSp>
        <p:nvGrpSpPr>
          <p:cNvPr id="4101" name="Group 81"/>
          <p:cNvGrpSpPr>
            <a:grpSpLocks/>
          </p:cNvGrpSpPr>
          <p:nvPr/>
        </p:nvGrpSpPr>
        <p:grpSpPr bwMode="auto">
          <a:xfrm>
            <a:off x="684213" y="2913063"/>
            <a:ext cx="6578600" cy="609600"/>
            <a:chOff x="431" y="1752"/>
            <a:chExt cx="4144" cy="384"/>
          </a:xfrm>
        </p:grpSpPr>
        <p:grpSp>
          <p:nvGrpSpPr>
            <p:cNvPr id="4116" name="Group 38"/>
            <p:cNvGrpSpPr>
              <a:grpSpLocks/>
            </p:cNvGrpSpPr>
            <p:nvPr/>
          </p:nvGrpSpPr>
          <p:grpSpPr bwMode="auto">
            <a:xfrm>
              <a:off x="735" y="1789"/>
              <a:ext cx="3840" cy="296"/>
              <a:chOff x="480" y="384"/>
              <a:chExt cx="1680" cy="1296"/>
            </a:xfrm>
          </p:grpSpPr>
          <p:pic>
            <p:nvPicPr>
              <p:cNvPr id="4120" name="Picture 39" descr="box_reflex3"/>
              <p:cNvPicPr>
                <a:picLocks noChangeAspect="1" noChangeArrowheads="1"/>
              </p:cNvPicPr>
              <p:nvPr/>
            </p:nvPicPr>
            <p:blipFill>
              <a:blip r:embed="rId4">
                <a:lum contrast="30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44" name="Rectangle 40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altLang="ko-KR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           </a:t>
                </a:r>
                <a:r>
                  <a:rPr lang="zh-CN" altLang="en-US" sz="2000" b="1">
                    <a:ea typeface="Gulim" pitchFamily="34" charset="-127"/>
                  </a:rPr>
                  <a:t>分析问题：</a:t>
                </a:r>
                <a:r>
                  <a:rPr lang="en-US" altLang="zh-CN" sz="2000" b="1">
                    <a:ea typeface="Gulim" pitchFamily="34" charset="-127"/>
                  </a:rPr>
                  <a:t>WHERE</a:t>
                </a:r>
                <a:endParaRPr lang="en-US" altLang="ko-KR" sz="2000" b="1">
                  <a:ea typeface="Gulim" pitchFamily="34" charset="-127"/>
                </a:endParaRPr>
              </a:p>
            </p:txBody>
          </p:sp>
        </p:grpSp>
        <p:grpSp>
          <p:nvGrpSpPr>
            <p:cNvPr id="4117" name="Group 69"/>
            <p:cNvGrpSpPr>
              <a:grpSpLocks/>
            </p:cNvGrpSpPr>
            <p:nvPr/>
          </p:nvGrpSpPr>
          <p:grpSpPr bwMode="auto">
            <a:xfrm>
              <a:off x="431" y="1752"/>
              <a:ext cx="452" cy="384"/>
              <a:chOff x="480" y="384"/>
              <a:chExt cx="1680" cy="1296"/>
            </a:xfrm>
          </p:grpSpPr>
          <p:pic>
            <p:nvPicPr>
              <p:cNvPr id="4118" name="Picture 70" descr="box_reflex3"/>
              <p:cNvPicPr>
                <a:picLocks noChangeAspect="1" noChangeArrowheads="1"/>
              </p:cNvPicPr>
              <p:nvPr/>
            </p:nvPicPr>
            <p:blipFill>
              <a:blip r:embed="rId5">
                <a:lum contrast="24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75" name="Rectangle 71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altLang="ko-KR" sz="2000" b="1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2</a:t>
                </a:r>
              </a:p>
            </p:txBody>
          </p:sp>
        </p:grpSp>
      </p:grpSp>
      <p:grpSp>
        <p:nvGrpSpPr>
          <p:cNvPr id="4102" name="Group 80"/>
          <p:cNvGrpSpPr>
            <a:grpSpLocks/>
          </p:cNvGrpSpPr>
          <p:nvPr/>
        </p:nvGrpSpPr>
        <p:grpSpPr bwMode="auto">
          <a:xfrm>
            <a:off x="684213" y="4052888"/>
            <a:ext cx="6578600" cy="609600"/>
            <a:chOff x="431" y="2500"/>
            <a:chExt cx="4144" cy="384"/>
          </a:xfrm>
        </p:grpSpPr>
        <p:grpSp>
          <p:nvGrpSpPr>
            <p:cNvPr id="4110" name="Group 41"/>
            <p:cNvGrpSpPr>
              <a:grpSpLocks/>
            </p:cNvGrpSpPr>
            <p:nvPr/>
          </p:nvGrpSpPr>
          <p:grpSpPr bwMode="auto">
            <a:xfrm>
              <a:off x="735" y="2541"/>
              <a:ext cx="3840" cy="296"/>
              <a:chOff x="480" y="384"/>
              <a:chExt cx="1680" cy="1296"/>
            </a:xfrm>
          </p:grpSpPr>
          <p:pic>
            <p:nvPicPr>
              <p:cNvPr id="4114" name="Picture 42" descr="box_reflex3"/>
              <p:cNvPicPr>
                <a:picLocks noChangeAspect="1" noChangeArrowheads="1"/>
              </p:cNvPicPr>
              <p:nvPr/>
            </p:nvPicPr>
            <p:blipFill>
              <a:blip r:embed="rId4">
                <a:lum contrast="30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15" name="Rectangle 43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r>
                  <a:rPr lang="en-US" altLang="ko-KR">
                    <a:ea typeface="Gulim" pitchFamily="34" charset="-127"/>
                  </a:rPr>
                  <a:t>           </a:t>
                </a:r>
                <a:r>
                  <a:rPr lang="zh-CN" altLang="en-US" sz="2000" b="1">
                    <a:ea typeface="Gulim" pitchFamily="34" charset="-127"/>
                  </a:rPr>
                  <a:t>解决问题：</a:t>
                </a:r>
                <a:r>
                  <a:rPr lang="en-US" altLang="zh-CN" sz="2000" b="1">
                    <a:ea typeface="Gulim" pitchFamily="34" charset="-127"/>
                  </a:rPr>
                  <a:t>HOW</a:t>
                </a:r>
                <a:endParaRPr lang="en-US" altLang="ko-KR" sz="2000" b="1">
                  <a:ea typeface="Gulim" pitchFamily="34" charset="-127"/>
                </a:endParaRPr>
              </a:p>
            </p:txBody>
          </p:sp>
        </p:grpSp>
        <p:grpSp>
          <p:nvGrpSpPr>
            <p:cNvPr id="4111" name="Group 72"/>
            <p:cNvGrpSpPr>
              <a:grpSpLocks/>
            </p:cNvGrpSpPr>
            <p:nvPr/>
          </p:nvGrpSpPr>
          <p:grpSpPr bwMode="auto">
            <a:xfrm>
              <a:off x="431" y="2500"/>
              <a:ext cx="452" cy="384"/>
              <a:chOff x="480" y="384"/>
              <a:chExt cx="1680" cy="1296"/>
            </a:xfrm>
          </p:grpSpPr>
          <p:pic>
            <p:nvPicPr>
              <p:cNvPr id="4112" name="Picture 73" descr="box_reflex3"/>
              <p:cNvPicPr>
                <a:picLocks noChangeAspect="1" noChangeArrowheads="1"/>
              </p:cNvPicPr>
              <p:nvPr/>
            </p:nvPicPr>
            <p:blipFill>
              <a:blip r:embed="rId5">
                <a:lum contrast="24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78" name="Rectangle 74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altLang="ko-KR" sz="2000" b="1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3</a:t>
                </a:r>
              </a:p>
            </p:txBody>
          </p:sp>
        </p:grpSp>
      </p:grpSp>
      <p:grpSp>
        <p:nvGrpSpPr>
          <p:cNvPr id="4103" name="Group 79"/>
          <p:cNvGrpSpPr>
            <a:grpSpLocks/>
          </p:cNvGrpSpPr>
          <p:nvPr/>
        </p:nvGrpSpPr>
        <p:grpSpPr bwMode="auto">
          <a:xfrm>
            <a:off x="684213" y="5192713"/>
            <a:ext cx="6578600" cy="609600"/>
            <a:chOff x="431" y="3136"/>
            <a:chExt cx="4144" cy="384"/>
          </a:xfrm>
        </p:grpSpPr>
        <p:grpSp>
          <p:nvGrpSpPr>
            <p:cNvPr id="4104" name="Group 44"/>
            <p:cNvGrpSpPr>
              <a:grpSpLocks/>
            </p:cNvGrpSpPr>
            <p:nvPr/>
          </p:nvGrpSpPr>
          <p:grpSpPr bwMode="auto">
            <a:xfrm>
              <a:off x="735" y="3181"/>
              <a:ext cx="3840" cy="296"/>
              <a:chOff x="480" y="384"/>
              <a:chExt cx="1680" cy="1296"/>
            </a:xfrm>
          </p:grpSpPr>
          <p:pic>
            <p:nvPicPr>
              <p:cNvPr id="4108" name="Picture 45" descr="box_reflex3"/>
              <p:cNvPicPr>
                <a:picLocks noChangeAspect="1" noChangeArrowheads="1"/>
              </p:cNvPicPr>
              <p:nvPr/>
            </p:nvPicPr>
            <p:blipFill>
              <a:blip r:embed="rId4">
                <a:lum contrast="30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09" name="Rectangle 46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r>
                  <a:rPr lang="en-US" altLang="ko-KR">
                    <a:ea typeface="Gulim" pitchFamily="34" charset="-127"/>
                  </a:rPr>
                  <a:t>           </a:t>
                </a:r>
                <a:r>
                  <a:rPr lang="zh-CN" altLang="en-US" sz="2000" b="1">
                    <a:ea typeface="Gulim" pitchFamily="34" charset="-127"/>
                  </a:rPr>
                  <a:t>总结</a:t>
                </a:r>
                <a:endParaRPr lang="en-US" altLang="ko-KR" sz="2000" b="1">
                  <a:ea typeface="Gulim" pitchFamily="34" charset="-127"/>
                </a:endParaRPr>
              </a:p>
            </p:txBody>
          </p:sp>
        </p:grpSp>
        <p:grpSp>
          <p:nvGrpSpPr>
            <p:cNvPr id="4105" name="Group 75"/>
            <p:cNvGrpSpPr>
              <a:grpSpLocks/>
            </p:cNvGrpSpPr>
            <p:nvPr/>
          </p:nvGrpSpPr>
          <p:grpSpPr bwMode="auto">
            <a:xfrm>
              <a:off x="431" y="3136"/>
              <a:ext cx="452" cy="384"/>
              <a:chOff x="480" y="384"/>
              <a:chExt cx="1680" cy="1296"/>
            </a:xfrm>
          </p:grpSpPr>
          <p:pic>
            <p:nvPicPr>
              <p:cNvPr id="4106" name="Picture 76" descr="box_reflex3"/>
              <p:cNvPicPr>
                <a:picLocks noChangeAspect="1" noChangeArrowheads="1"/>
              </p:cNvPicPr>
              <p:nvPr/>
            </p:nvPicPr>
            <p:blipFill>
              <a:blip r:embed="rId5">
                <a:lum contrast="24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81" name="Rectangle 77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altLang="ko-KR" sz="2000" b="1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4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1</a:t>
            </a:r>
            <a:r>
              <a:rPr lang="zh-CN" altLang="en-US" smtClean="0"/>
              <a:t>、需求来源：</a:t>
            </a:r>
            <a:r>
              <a:rPr lang="en-US" altLang="zh-CN" smtClean="0"/>
              <a:t>WHY</a:t>
            </a:r>
            <a:endParaRPr lang="en-US" altLang="ko-KR" smtClean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ko-KR" smtClean="0">
                <a:effectLst>
                  <a:outerShdw blurRad="38100" dist="38100" dir="2700000" algn="tl">
                    <a:srgbClr val="C0C0C0"/>
                  </a:outerShdw>
                </a:effectLst>
                <a:ea typeface="Gulim" pitchFamily="34" charset="-127"/>
              </a:rPr>
              <a:t> </a:t>
            </a:r>
            <a:endParaRPr lang="ko-KR" altLang="en-US" smtClean="0">
              <a:effectLst>
                <a:outerShdw blurRad="38100" dist="38100" dir="2700000" algn="tl">
                  <a:srgbClr val="C0C0C0"/>
                </a:outerShdw>
              </a:effectLst>
              <a:ea typeface="Gulim" pitchFamily="34" charset="-127"/>
            </a:endParaRPr>
          </a:p>
        </p:txBody>
      </p:sp>
      <p:pic>
        <p:nvPicPr>
          <p:cNvPr id="4" name="Picture 4" descr="http://www.weazlab.net/public/wordpress/wp-content/uploads/2008/11/question-mark2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50" y="1357313"/>
            <a:ext cx="442912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655763" y="0"/>
            <a:ext cx="7200900" cy="692150"/>
          </a:xfrm>
        </p:spPr>
        <p:txBody>
          <a:bodyPr/>
          <a:lstStyle/>
          <a:p>
            <a:pPr eaLnBrk="1" hangingPunct="1"/>
            <a:r>
              <a:rPr lang="en-US" altLang="zh-CN" sz="3200" smtClean="0"/>
              <a:t>1</a:t>
            </a:r>
            <a:r>
              <a:rPr lang="zh-CN" altLang="en-US" sz="3200" smtClean="0"/>
              <a:t>、需求来源：</a:t>
            </a:r>
            <a:r>
              <a:rPr lang="en-US" altLang="zh-CN" sz="3200" smtClean="0"/>
              <a:t>WHY – </a:t>
            </a:r>
            <a:r>
              <a:rPr lang="zh-CN" altLang="en-US" sz="2800" smtClean="0"/>
              <a:t>超负荷运行</a:t>
            </a:r>
            <a:endParaRPr lang="en-US" altLang="ko-KR" sz="2800" smtClean="0"/>
          </a:p>
        </p:txBody>
      </p:sp>
      <p:pic>
        <p:nvPicPr>
          <p:cNvPr id="6148" name="内容占位符 5" descr="chaozai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gray">
          <a:xfrm>
            <a:off x="1044575" y="1071563"/>
            <a:ext cx="7456488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标题 1"/>
          <p:cNvSpPr>
            <a:spLocks noGrp="1"/>
          </p:cNvSpPr>
          <p:nvPr>
            <p:ph type="title"/>
          </p:nvPr>
        </p:nvSpPr>
        <p:spPr>
          <a:xfrm>
            <a:off x="0" y="2214563"/>
            <a:ext cx="4643438" cy="1357312"/>
          </a:xfrm>
        </p:spPr>
        <p:txBody>
          <a:bodyPr/>
          <a:lstStyle/>
          <a:p>
            <a:pPr eaLnBrk="1" hangingPunct="1"/>
            <a:r>
              <a:rPr lang="zh-CN" altLang="en-US" b="0" smtClean="0"/>
              <a:t>先行一步，利用监控等系统提前发现问题，将问题扼杀在摇篮中</a:t>
            </a:r>
          </a:p>
        </p:txBody>
      </p:sp>
      <p:pic>
        <p:nvPicPr>
          <p:cNvPr id="7172" name="Picture 8" descr="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8" y="736600"/>
            <a:ext cx="4786312" cy="612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2"/>
          <p:cNvSpPr txBox="1">
            <a:spLocks noChangeArrowheads="1"/>
          </p:cNvSpPr>
          <p:nvPr/>
        </p:nvSpPr>
        <p:spPr bwMode="gray">
          <a:xfrm>
            <a:off x="1655763" y="0"/>
            <a:ext cx="72009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3200" b="1">
                <a:solidFill>
                  <a:schemeClr val="bg1"/>
                </a:solidFill>
              </a:rPr>
              <a:t>1</a:t>
            </a:r>
            <a:r>
              <a:rPr lang="zh-CN" altLang="en-US" sz="3200" b="1">
                <a:solidFill>
                  <a:schemeClr val="bg1"/>
                </a:solidFill>
              </a:rPr>
              <a:t>、需求来源：</a:t>
            </a:r>
            <a:r>
              <a:rPr lang="en-US" altLang="zh-CN" sz="3200" b="1">
                <a:solidFill>
                  <a:schemeClr val="bg1"/>
                </a:solidFill>
              </a:rPr>
              <a:t>WHY – </a:t>
            </a:r>
            <a:r>
              <a:rPr lang="zh-CN" altLang="en-US" sz="2800" b="1">
                <a:solidFill>
                  <a:schemeClr val="bg1"/>
                </a:solidFill>
              </a:rPr>
              <a:t>提前行动</a:t>
            </a:r>
            <a:endParaRPr lang="en-US" altLang="ko-KR" sz="2800" b="1">
              <a:solidFill>
                <a:schemeClr val="bg1"/>
              </a:solidFill>
              <a:ea typeface="HY견고딕"/>
              <a:cs typeface="HY견고딕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1357313" y="0"/>
            <a:ext cx="7499350" cy="1000125"/>
          </a:xfrm>
        </p:spPr>
        <p:txBody>
          <a:bodyPr/>
          <a:lstStyle/>
          <a:p>
            <a:pPr eaLnBrk="1" hangingPunct="1"/>
            <a:r>
              <a:rPr lang="en-US" altLang="zh-CN" smtClean="0"/>
              <a:t>1</a:t>
            </a:r>
            <a:r>
              <a:rPr lang="zh-CN" altLang="en-US" smtClean="0"/>
              <a:t>、需求来源：</a:t>
            </a:r>
            <a:r>
              <a:rPr lang="en-US" altLang="zh-CN" smtClean="0"/>
              <a:t>WHY – </a:t>
            </a:r>
            <a:r>
              <a:rPr lang="zh-CN" altLang="en-US" sz="2800" smtClean="0"/>
              <a:t>不要赶在老板后面</a:t>
            </a:r>
            <a:endParaRPr lang="en-US" altLang="ko-KR" sz="2800" smtClean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altLang="zh-CN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Gulim" pitchFamily="34" charset="-127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zh-CN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Gulim" pitchFamily="34" charset="-127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zh-CN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Gulim" pitchFamily="34" charset="-127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ulim" pitchFamily="34" charset="-127"/>
              </a:rPr>
              <a:t>                                    </a:t>
            </a:r>
            <a:r>
              <a:rPr lang="zh-CN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ulim" pitchFamily="34" charset="-127"/>
              </a:rPr>
              <a:t>老板很郁闷</a:t>
            </a:r>
            <a:endParaRPr lang="en-US" altLang="zh-CN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Gulim" pitchFamily="34" charset="-127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ulim" pitchFamily="34" charset="-127"/>
              </a:rPr>
              <a:t>                                    </a:t>
            </a:r>
            <a:r>
              <a:rPr lang="zh-CN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ulim" pitchFamily="34" charset="-127"/>
              </a:rPr>
              <a:t>后果很</a:t>
            </a:r>
            <a:r>
              <a:rPr lang="zh-CN" altLang="en-US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ulim" pitchFamily="34" charset="-127"/>
              </a:rPr>
              <a:t>严重</a:t>
            </a:r>
            <a:r>
              <a:rPr lang="zh-CN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ulim" pitchFamily="34" charset="-127"/>
              </a:rPr>
              <a:t>！！</a:t>
            </a:r>
            <a:endParaRPr lang="ko-KR" altLang="en-US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Gulim" pitchFamily="34" charset="-127"/>
            </a:endParaRPr>
          </a:p>
        </p:txBody>
      </p:sp>
      <p:pic>
        <p:nvPicPr>
          <p:cNvPr id="8197" name="Picture 2" descr="http://gobananaz.files.wordpress.com/2009/03/headach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2071688"/>
            <a:ext cx="4725987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4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/>
              <a:t>Linux</a:t>
            </a:r>
            <a:r>
              <a:rPr lang="zh-CN" altLang="en-US" smtClean="0"/>
              <a:t>下的</a:t>
            </a:r>
            <a:r>
              <a:rPr lang="en-US" altLang="zh-CN" smtClean="0"/>
              <a:t>MySQL</a:t>
            </a:r>
            <a:r>
              <a:rPr lang="zh-CN" altLang="en-US" smtClean="0"/>
              <a:t>调优</a:t>
            </a:r>
            <a:endParaRPr lang="en-US" altLang="ko-KR" smtClean="0"/>
          </a:p>
        </p:txBody>
      </p:sp>
      <p:grpSp>
        <p:nvGrpSpPr>
          <p:cNvPr id="9220" name="Group 82"/>
          <p:cNvGrpSpPr>
            <a:grpSpLocks/>
          </p:cNvGrpSpPr>
          <p:nvPr/>
        </p:nvGrpSpPr>
        <p:grpSpPr bwMode="auto">
          <a:xfrm>
            <a:off x="684213" y="1774825"/>
            <a:ext cx="6578600" cy="609600"/>
            <a:chOff x="431" y="1003"/>
            <a:chExt cx="4144" cy="384"/>
          </a:xfrm>
        </p:grpSpPr>
        <p:grpSp>
          <p:nvGrpSpPr>
            <p:cNvPr id="9242" name="Group 35"/>
            <p:cNvGrpSpPr>
              <a:grpSpLocks/>
            </p:cNvGrpSpPr>
            <p:nvPr/>
          </p:nvGrpSpPr>
          <p:grpSpPr bwMode="auto">
            <a:xfrm>
              <a:off x="735" y="1037"/>
              <a:ext cx="3840" cy="296"/>
              <a:chOff x="480" y="384"/>
              <a:chExt cx="1680" cy="1296"/>
            </a:xfrm>
          </p:grpSpPr>
          <p:pic>
            <p:nvPicPr>
              <p:cNvPr id="9246" name="Picture 36" descr="box_reflex3"/>
              <p:cNvPicPr>
                <a:picLocks noChangeAspect="1" noChangeArrowheads="1"/>
              </p:cNvPicPr>
              <p:nvPr/>
            </p:nvPicPr>
            <p:blipFill>
              <a:blip r:embed="rId4">
                <a:lum contrast="30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247" name="Rectangle 37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r>
                  <a:rPr lang="en-US" altLang="ko-KR" sz="2000" b="1">
                    <a:solidFill>
                      <a:srgbClr val="4088FF"/>
                    </a:solidFill>
                    <a:ea typeface="Gulim" pitchFamily="34" charset="-127"/>
                  </a:rPr>
                  <a:t>           </a:t>
                </a:r>
                <a:r>
                  <a:rPr lang="zh-CN" altLang="en-US" sz="2000" b="1">
                    <a:ea typeface="Gulim" pitchFamily="34" charset="-127"/>
                  </a:rPr>
                  <a:t>需求来源：</a:t>
                </a:r>
                <a:r>
                  <a:rPr lang="en-US" altLang="zh-CN" sz="2000" b="1">
                    <a:ea typeface="Gulim" pitchFamily="34" charset="-127"/>
                  </a:rPr>
                  <a:t>WHY</a:t>
                </a:r>
                <a:endParaRPr lang="en-US" altLang="ko-KR" sz="2000" b="1">
                  <a:ea typeface="Gulim" pitchFamily="34" charset="-127"/>
                </a:endParaRPr>
              </a:p>
            </p:txBody>
          </p:sp>
        </p:grpSp>
        <p:grpSp>
          <p:nvGrpSpPr>
            <p:cNvPr id="9243" name="Group 66"/>
            <p:cNvGrpSpPr>
              <a:grpSpLocks/>
            </p:cNvGrpSpPr>
            <p:nvPr/>
          </p:nvGrpSpPr>
          <p:grpSpPr bwMode="auto">
            <a:xfrm>
              <a:off x="431" y="1003"/>
              <a:ext cx="452" cy="384"/>
              <a:chOff x="480" y="384"/>
              <a:chExt cx="1680" cy="1296"/>
            </a:xfrm>
          </p:grpSpPr>
          <p:pic>
            <p:nvPicPr>
              <p:cNvPr id="9244" name="Picture 67" descr="box_reflex3"/>
              <p:cNvPicPr>
                <a:picLocks noChangeAspect="1" noChangeArrowheads="1"/>
              </p:cNvPicPr>
              <p:nvPr/>
            </p:nvPicPr>
            <p:blipFill>
              <a:blip r:embed="rId5">
                <a:lum contrast="24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72" name="Rectangle 68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altLang="ko-KR" sz="2000" b="1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1</a:t>
                </a:r>
              </a:p>
            </p:txBody>
          </p:sp>
        </p:grpSp>
      </p:grpSp>
      <p:grpSp>
        <p:nvGrpSpPr>
          <p:cNvPr id="9221" name="Group 81"/>
          <p:cNvGrpSpPr>
            <a:grpSpLocks/>
          </p:cNvGrpSpPr>
          <p:nvPr/>
        </p:nvGrpSpPr>
        <p:grpSpPr bwMode="auto">
          <a:xfrm>
            <a:off x="684213" y="2913063"/>
            <a:ext cx="6578600" cy="609600"/>
            <a:chOff x="431" y="1752"/>
            <a:chExt cx="4144" cy="384"/>
          </a:xfrm>
        </p:grpSpPr>
        <p:grpSp>
          <p:nvGrpSpPr>
            <p:cNvPr id="9236" name="Group 38"/>
            <p:cNvGrpSpPr>
              <a:grpSpLocks/>
            </p:cNvGrpSpPr>
            <p:nvPr/>
          </p:nvGrpSpPr>
          <p:grpSpPr bwMode="auto">
            <a:xfrm>
              <a:off x="735" y="1789"/>
              <a:ext cx="3840" cy="296"/>
              <a:chOff x="480" y="384"/>
              <a:chExt cx="1680" cy="1296"/>
            </a:xfrm>
          </p:grpSpPr>
          <p:pic>
            <p:nvPicPr>
              <p:cNvPr id="9240" name="Picture 39" descr="box_reflex3"/>
              <p:cNvPicPr>
                <a:picLocks noChangeAspect="1" noChangeArrowheads="1"/>
              </p:cNvPicPr>
              <p:nvPr/>
            </p:nvPicPr>
            <p:blipFill>
              <a:blip r:embed="rId4">
                <a:lum contrast="30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44" name="Rectangle 40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altLang="ko-KR" sz="2400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         </a:t>
                </a:r>
                <a:r>
                  <a:rPr lang="zh-CN" altLang="en-US" sz="2800" b="1">
                    <a:solidFill>
                      <a:srgbClr val="4088FF"/>
                    </a:solidFill>
                    <a:ea typeface="Gulim" pitchFamily="34" charset="-127"/>
                  </a:rPr>
                  <a:t>分析问题：</a:t>
                </a:r>
                <a:r>
                  <a:rPr lang="en-US" altLang="zh-CN" sz="2800" b="1">
                    <a:solidFill>
                      <a:srgbClr val="4088FF"/>
                    </a:solidFill>
                    <a:ea typeface="Gulim" pitchFamily="34" charset="-127"/>
                  </a:rPr>
                  <a:t>WHERE</a:t>
                </a:r>
                <a:endParaRPr lang="en-US" altLang="ko-KR" sz="2800" b="1">
                  <a:solidFill>
                    <a:srgbClr val="4088FF"/>
                  </a:solidFill>
                  <a:ea typeface="Gulim" pitchFamily="34" charset="-127"/>
                </a:endParaRPr>
              </a:p>
            </p:txBody>
          </p:sp>
        </p:grpSp>
        <p:grpSp>
          <p:nvGrpSpPr>
            <p:cNvPr id="9237" name="Group 69"/>
            <p:cNvGrpSpPr>
              <a:grpSpLocks/>
            </p:cNvGrpSpPr>
            <p:nvPr/>
          </p:nvGrpSpPr>
          <p:grpSpPr bwMode="auto">
            <a:xfrm>
              <a:off x="431" y="1752"/>
              <a:ext cx="452" cy="384"/>
              <a:chOff x="480" y="384"/>
              <a:chExt cx="1680" cy="1296"/>
            </a:xfrm>
          </p:grpSpPr>
          <p:pic>
            <p:nvPicPr>
              <p:cNvPr id="9238" name="Picture 70" descr="box_reflex3"/>
              <p:cNvPicPr>
                <a:picLocks noChangeAspect="1" noChangeArrowheads="1"/>
              </p:cNvPicPr>
              <p:nvPr/>
            </p:nvPicPr>
            <p:blipFill>
              <a:blip r:embed="rId5">
                <a:lum contrast="24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75" name="Rectangle 71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altLang="ko-KR" sz="2000" b="1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2</a:t>
                </a:r>
              </a:p>
            </p:txBody>
          </p:sp>
        </p:grpSp>
      </p:grpSp>
      <p:grpSp>
        <p:nvGrpSpPr>
          <p:cNvPr id="9222" name="Group 80"/>
          <p:cNvGrpSpPr>
            <a:grpSpLocks/>
          </p:cNvGrpSpPr>
          <p:nvPr/>
        </p:nvGrpSpPr>
        <p:grpSpPr bwMode="auto">
          <a:xfrm>
            <a:off x="684213" y="4052888"/>
            <a:ext cx="6578600" cy="609600"/>
            <a:chOff x="431" y="2500"/>
            <a:chExt cx="4144" cy="384"/>
          </a:xfrm>
        </p:grpSpPr>
        <p:grpSp>
          <p:nvGrpSpPr>
            <p:cNvPr id="9230" name="Group 41"/>
            <p:cNvGrpSpPr>
              <a:grpSpLocks/>
            </p:cNvGrpSpPr>
            <p:nvPr/>
          </p:nvGrpSpPr>
          <p:grpSpPr bwMode="auto">
            <a:xfrm>
              <a:off x="735" y="2541"/>
              <a:ext cx="3840" cy="296"/>
              <a:chOff x="480" y="384"/>
              <a:chExt cx="1680" cy="1296"/>
            </a:xfrm>
          </p:grpSpPr>
          <p:pic>
            <p:nvPicPr>
              <p:cNvPr id="9234" name="Picture 42" descr="box_reflex3"/>
              <p:cNvPicPr>
                <a:picLocks noChangeAspect="1" noChangeArrowheads="1"/>
              </p:cNvPicPr>
              <p:nvPr/>
            </p:nvPicPr>
            <p:blipFill>
              <a:blip r:embed="rId4">
                <a:lum contrast="30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235" name="Rectangle 43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r>
                  <a:rPr lang="en-US" altLang="ko-KR">
                    <a:ea typeface="Gulim" pitchFamily="34" charset="-127"/>
                  </a:rPr>
                  <a:t>           </a:t>
                </a:r>
                <a:r>
                  <a:rPr lang="zh-CN" altLang="en-US" sz="2000" b="1">
                    <a:ea typeface="Gulim" pitchFamily="34" charset="-127"/>
                  </a:rPr>
                  <a:t>解决问题：</a:t>
                </a:r>
                <a:r>
                  <a:rPr lang="en-US" altLang="zh-CN" sz="2000" b="1">
                    <a:ea typeface="Gulim" pitchFamily="34" charset="-127"/>
                  </a:rPr>
                  <a:t>HOW</a:t>
                </a:r>
                <a:endParaRPr lang="en-US" altLang="ko-KR" sz="2000" b="1">
                  <a:ea typeface="Gulim" pitchFamily="34" charset="-127"/>
                </a:endParaRPr>
              </a:p>
            </p:txBody>
          </p:sp>
        </p:grpSp>
        <p:grpSp>
          <p:nvGrpSpPr>
            <p:cNvPr id="9231" name="Group 72"/>
            <p:cNvGrpSpPr>
              <a:grpSpLocks/>
            </p:cNvGrpSpPr>
            <p:nvPr/>
          </p:nvGrpSpPr>
          <p:grpSpPr bwMode="auto">
            <a:xfrm>
              <a:off x="431" y="2500"/>
              <a:ext cx="452" cy="384"/>
              <a:chOff x="480" y="384"/>
              <a:chExt cx="1680" cy="1296"/>
            </a:xfrm>
          </p:grpSpPr>
          <p:pic>
            <p:nvPicPr>
              <p:cNvPr id="9232" name="Picture 73" descr="box_reflex3"/>
              <p:cNvPicPr>
                <a:picLocks noChangeAspect="1" noChangeArrowheads="1"/>
              </p:cNvPicPr>
              <p:nvPr/>
            </p:nvPicPr>
            <p:blipFill>
              <a:blip r:embed="rId5">
                <a:lum contrast="24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78" name="Rectangle 74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altLang="ko-KR" sz="2000" b="1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3</a:t>
                </a:r>
              </a:p>
            </p:txBody>
          </p:sp>
        </p:grpSp>
      </p:grpSp>
      <p:grpSp>
        <p:nvGrpSpPr>
          <p:cNvPr id="9223" name="Group 79"/>
          <p:cNvGrpSpPr>
            <a:grpSpLocks/>
          </p:cNvGrpSpPr>
          <p:nvPr/>
        </p:nvGrpSpPr>
        <p:grpSpPr bwMode="auto">
          <a:xfrm>
            <a:off x="684213" y="5192713"/>
            <a:ext cx="6578600" cy="609600"/>
            <a:chOff x="431" y="3136"/>
            <a:chExt cx="4144" cy="384"/>
          </a:xfrm>
        </p:grpSpPr>
        <p:grpSp>
          <p:nvGrpSpPr>
            <p:cNvPr id="9224" name="Group 44"/>
            <p:cNvGrpSpPr>
              <a:grpSpLocks/>
            </p:cNvGrpSpPr>
            <p:nvPr/>
          </p:nvGrpSpPr>
          <p:grpSpPr bwMode="auto">
            <a:xfrm>
              <a:off x="735" y="3181"/>
              <a:ext cx="3840" cy="296"/>
              <a:chOff x="480" y="384"/>
              <a:chExt cx="1680" cy="1296"/>
            </a:xfrm>
          </p:grpSpPr>
          <p:pic>
            <p:nvPicPr>
              <p:cNvPr id="9228" name="Picture 45" descr="box_reflex3"/>
              <p:cNvPicPr>
                <a:picLocks noChangeAspect="1" noChangeArrowheads="1"/>
              </p:cNvPicPr>
              <p:nvPr/>
            </p:nvPicPr>
            <p:blipFill>
              <a:blip r:embed="rId4">
                <a:lum contrast="30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229" name="Rectangle 46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r>
                  <a:rPr lang="en-US" altLang="ko-KR">
                    <a:ea typeface="Gulim" pitchFamily="34" charset="-127"/>
                  </a:rPr>
                  <a:t>           </a:t>
                </a:r>
                <a:r>
                  <a:rPr lang="zh-CN" altLang="en-US" sz="2000" b="1">
                    <a:ea typeface="Gulim" pitchFamily="34" charset="-127"/>
                  </a:rPr>
                  <a:t>总结</a:t>
                </a:r>
                <a:endParaRPr lang="en-US" altLang="ko-KR" sz="2000" b="1">
                  <a:ea typeface="Gulim" pitchFamily="34" charset="-127"/>
                </a:endParaRPr>
              </a:p>
            </p:txBody>
          </p:sp>
        </p:grpSp>
        <p:grpSp>
          <p:nvGrpSpPr>
            <p:cNvPr id="9225" name="Group 75"/>
            <p:cNvGrpSpPr>
              <a:grpSpLocks/>
            </p:cNvGrpSpPr>
            <p:nvPr/>
          </p:nvGrpSpPr>
          <p:grpSpPr bwMode="auto">
            <a:xfrm>
              <a:off x="431" y="3136"/>
              <a:ext cx="452" cy="384"/>
              <a:chOff x="480" y="384"/>
              <a:chExt cx="1680" cy="1296"/>
            </a:xfrm>
          </p:grpSpPr>
          <p:pic>
            <p:nvPicPr>
              <p:cNvPr id="9226" name="Picture 76" descr="box_reflex3"/>
              <p:cNvPicPr>
                <a:picLocks noChangeAspect="1" noChangeArrowheads="1"/>
              </p:cNvPicPr>
              <p:nvPr/>
            </p:nvPicPr>
            <p:blipFill>
              <a:blip r:embed="rId5">
                <a:lum contrast="24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81" name="Rectangle 77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altLang="ko-KR" sz="2000" b="1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4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2</a:t>
            </a:r>
            <a:r>
              <a:rPr lang="zh-CN" altLang="en-US" smtClean="0"/>
              <a:t>、分析问题：</a:t>
            </a:r>
            <a:r>
              <a:rPr lang="en-US" altLang="zh-CN" smtClean="0"/>
              <a:t>WHERE</a:t>
            </a:r>
            <a:endParaRPr lang="zh-CN" altLang="en-US" smtClean="0"/>
          </a:p>
        </p:txBody>
      </p:sp>
      <p:pic>
        <p:nvPicPr>
          <p:cNvPr id="10244" name="Picture 4" descr="http://www.eurotubes-cn.com/assets/assets/the_answer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285875" y="1357313"/>
            <a:ext cx="6572250" cy="49291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2</a:t>
            </a:r>
            <a:r>
              <a:rPr lang="zh-CN" altLang="en-US" smtClean="0"/>
              <a:t>、分析问题：</a:t>
            </a:r>
            <a:r>
              <a:rPr lang="en-US" altLang="zh-CN" smtClean="0"/>
              <a:t>WHERE – OS</a:t>
            </a:r>
            <a:endParaRPr lang="zh-CN" altLang="en-US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vmstats</a:t>
            </a:r>
            <a:endParaRPr lang="en-US" altLang="zh-CN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en-US" altLang="zh-CN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iostats</a:t>
            </a:r>
            <a:endParaRPr lang="en-US" altLang="zh-CN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en-US" altLang="zh-CN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pidstat</a:t>
            </a:r>
            <a:endParaRPr lang="en-US" altLang="zh-CN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en-US" altLang="zh-CN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mpstats</a:t>
            </a:r>
            <a:endParaRPr lang="en-US" altLang="zh-CN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top</a:t>
            </a:r>
          </a:p>
          <a:p>
            <a:pPr eaLnBrk="1" hangingPunct="1">
              <a:defRPr/>
            </a:pPr>
            <a:r>
              <a:rPr lang="en-US" altLang="zh-CN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sar</a:t>
            </a: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2</a:t>
            </a:r>
            <a:r>
              <a:rPr lang="zh-CN" altLang="en-US" smtClean="0"/>
              <a:t>、分析问题：</a:t>
            </a:r>
            <a:r>
              <a:rPr lang="en-US" altLang="zh-CN" smtClean="0"/>
              <a:t>WHERE – MySQL</a:t>
            </a:r>
            <a:endParaRPr lang="zh-CN" altLang="en-US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mysql</a:t>
            </a: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slow query</a:t>
            </a:r>
          </a:p>
          <a:p>
            <a:pPr eaLnBrk="1" hangingPunct="1">
              <a:defRPr/>
            </a:pP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show [global status]</a:t>
            </a:r>
            <a:r>
              <a:rPr lang="zh-CN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、</a:t>
            </a: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show </a:t>
            </a:r>
            <a:r>
              <a:rPr lang="en-US" altLang="zh-CN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processlist</a:t>
            </a:r>
            <a:r>
              <a:rPr lang="zh-CN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、</a:t>
            </a: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show engine </a:t>
            </a:r>
            <a:r>
              <a:rPr lang="en-US" altLang="zh-CN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innodb</a:t>
            </a: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status</a:t>
            </a:r>
          </a:p>
          <a:p>
            <a:pPr eaLnBrk="1" hangingPunct="1">
              <a:defRPr/>
            </a:pP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profiling(</a:t>
            </a:r>
            <a:r>
              <a:rPr lang="en-US" altLang="zh-CN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mysql</a:t>
            </a: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 5.0+)</a:t>
            </a:r>
          </a:p>
          <a:p>
            <a:pPr eaLnBrk="1" hangingPunct="1">
              <a:defRPr/>
            </a:pPr>
            <a:r>
              <a:rPr lang="en-US" altLang="zh-CN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mysql</a:t>
            </a: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explain</a:t>
            </a:r>
          </a:p>
          <a:p>
            <a:pPr eaLnBrk="1" hangingPunct="1">
              <a:defRPr/>
            </a:pPr>
            <a:r>
              <a:rPr lang="zh-CN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其他，如 </a:t>
            </a:r>
            <a:r>
              <a:rPr lang="en-US" altLang="zh-CN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mysqlreport</a:t>
            </a:r>
            <a:endParaRPr lang="en-US" altLang="zh-CN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2</a:t>
            </a:r>
            <a:r>
              <a:rPr lang="zh-CN" altLang="en-US" smtClean="0"/>
              <a:t>、分析问题：</a:t>
            </a:r>
            <a:r>
              <a:rPr lang="en-US" altLang="zh-CN" smtClean="0"/>
              <a:t>WHERE - </a:t>
            </a:r>
            <a:r>
              <a:rPr lang="en-US" altLang="zh-CN" sz="2800" smtClean="0"/>
              <a:t>vmstat</a:t>
            </a:r>
            <a:endParaRPr lang="zh-CN" altLang="en-US" sz="280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vmstats,iostats,pidstat,sar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zh-CN" altLang="en-US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pic>
        <p:nvPicPr>
          <p:cNvPr id="13317" name="图片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8" y="2357438"/>
            <a:ext cx="8929687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2</a:t>
            </a:r>
            <a:r>
              <a:rPr lang="zh-CN" altLang="en-US" smtClean="0"/>
              <a:t>、分析问题：</a:t>
            </a:r>
            <a:r>
              <a:rPr lang="en-US" altLang="zh-CN" smtClean="0"/>
              <a:t>WHERE - </a:t>
            </a:r>
            <a:r>
              <a:rPr lang="en-US" altLang="zh-CN" sz="2800" smtClean="0"/>
              <a:t>iostat</a:t>
            </a:r>
            <a:endParaRPr lang="zh-CN" altLang="en-US" sz="280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vmstats,iostats,pidstat,sar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zh-CN" altLang="en-US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13" y="2428875"/>
            <a:ext cx="896461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2</a:t>
            </a:r>
            <a:r>
              <a:rPr lang="zh-CN" altLang="en-US" smtClean="0"/>
              <a:t>、分析问题：</a:t>
            </a:r>
            <a:r>
              <a:rPr lang="en-US" altLang="zh-CN" smtClean="0"/>
              <a:t>WHERE - </a:t>
            </a:r>
            <a:r>
              <a:rPr lang="en-US" altLang="zh-CN" sz="2800" smtClean="0"/>
              <a:t>microslow</a:t>
            </a:r>
            <a:endParaRPr lang="zh-CN" altLang="en-US" sz="280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打上</a:t>
            </a:r>
            <a:r>
              <a:rPr lang="en-US" altLang="zh-CN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microslow</a:t>
            </a:r>
            <a:r>
              <a:rPr lang="zh-CN" altLang="en-US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补丁，支持最小微秒单位，同时还能显示执行计划</a:t>
            </a:r>
            <a:endParaRPr lang="en-US" altLang="zh-CN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zh-CN" altLang="en-US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主要选项：</a:t>
            </a:r>
            <a:r>
              <a:rPr lang="en-US" altLang="zh-CN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long_query_time, log_slow_filter</a:t>
            </a:r>
            <a:r>
              <a:rPr lang="zh-CN" altLang="en-US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，</a:t>
            </a:r>
            <a:r>
              <a:rPr lang="en-US" altLang="zh-CN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log_slow_verbosity</a:t>
            </a:r>
          </a:p>
          <a:p>
            <a:pPr eaLnBrk="1" hangingPunct="1">
              <a:defRPr/>
            </a:pPr>
            <a:r>
              <a:rPr lang="zh-CN" altLang="en-US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详细解释查看 </a:t>
            </a:r>
            <a:r>
              <a:rPr lang="en-US" altLang="zh-CN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http://www.percona.com/docs/wiki/patches:microslow_innodb</a:t>
            </a:r>
            <a:endParaRPr lang="zh-CN" altLang="en-US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endParaRPr lang="en-US" altLang="zh-CN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8" y="4000500"/>
            <a:ext cx="8858250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标题 1"/>
          <p:cNvSpPr>
            <a:spLocks noGrp="1"/>
          </p:cNvSpPr>
          <p:nvPr>
            <p:ph type="title"/>
          </p:nvPr>
        </p:nvSpPr>
        <p:spPr>
          <a:xfrm>
            <a:off x="1655763" y="0"/>
            <a:ext cx="7200900" cy="857250"/>
          </a:xfrm>
        </p:spPr>
        <p:txBody>
          <a:bodyPr/>
          <a:lstStyle/>
          <a:p>
            <a:pPr eaLnBrk="1" hangingPunct="1"/>
            <a:r>
              <a:rPr lang="en-US" altLang="zh-CN" smtClean="0"/>
              <a:t>2</a:t>
            </a:r>
            <a:r>
              <a:rPr lang="zh-CN" altLang="en-US" smtClean="0"/>
              <a:t>、分析问题：</a:t>
            </a:r>
            <a:r>
              <a:rPr lang="en-US" altLang="zh-CN" smtClean="0"/>
              <a:t>WHERE – </a:t>
            </a:r>
            <a:r>
              <a:rPr lang="zh-CN" altLang="en-US" sz="2800" smtClean="0"/>
              <a:t>分析</a:t>
            </a:r>
            <a:r>
              <a:rPr lang="en-US" altLang="zh-CN" sz="2800" smtClean="0"/>
              <a:t>slowlog</a:t>
            </a:r>
            <a:endParaRPr lang="zh-CN" altLang="en-US" sz="280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zh-CN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几个</a:t>
            </a: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slow query log</a:t>
            </a:r>
            <a:r>
              <a:rPr lang="zh-CN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分析工具</a:t>
            </a:r>
            <a:endParaRPr lang="en-US" altLang="zh-CN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en-US" altLang="zh-CN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mysqlsla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– 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重点推荐</a:t>
            </a:r>
            <a:endParaRPr lang="en-US" altLang="zh-CN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en-US" altLang="zh-CN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mysqldumpslow</a:t>
            </a:r>
            <a:endParaRPr lang="en-US" altLang="zh-CN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en-US" altLang="zh-CN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mysql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-explain-slow-log</a:t>
            </a:r>
          </a:p>
          <a:p>
            <a:pPr eaLnBrk="1" hangingPunct="1">
              <a:defRPr/>
            </a:pPr>
            <a:r>
              <a:rPr lang="en-US" altLang="zh-CN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mysql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-log-filter</a:t>
            </a:r>
          </a:p>
          <a:p>
            <a:pPr eaLnBrk="1" hangingPunct="1">
              <a:defRPr/>
            </a:pPr>
            <a:r>
              <a:rPr lang="en-US" altLang="zh-CN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myprofi</a:t>
            </a:r>
            <a:endParaRPr lang="zh-CN" alt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2</a:t>
            </a:r>
            <a:r>
              <a:rPr lang="zh-CN" altLang="en-US" smtClean="0"/>
              <a:t>、分析问题：</a:t>
            </a:r>
            <a:r>
              <a:rPr lang="en-US" altLang="zh-CN" smtClean="0"/>
              <a:t>WHERE - </a:t>
            </a:r>
            <a:r>
              <a:rPr lang="en-US" altLang="zh-CN" sz="2800" smtClean="0"/>
              <a:t>mysqlsla</a:t>
            </a:r>
            <a:endParaRPr lang="zh-CN" altLang="en-US" sz="280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 </a:t>
            </a:r>
            <a:endParaRPr lang="zh-CN" altLang="en-US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63" y="1071563"/>
            <a:ext cx="7358062" cy="574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标题 1"/>
          <p:cNvSpPr>
            <a:spLocks noGrp="1"/>
          </p:cNvSpPr>
          <p:nvPr>
            <p:ph type="title"/>
          </p:nvPr>
        </p:nvSpPr>
        <p:spPr>
          <a:xfrm>
            <a:off x="1655763" y="0"/>
            <a:ext cx="7200900" cy="1000125"/>
          </a:xfrm>
        </p:spPr>
        <p:txBody>
          <a:bodyPr/>
          <a:lstStyle/>
          <a:p>
            <a:pPr eaLnBrk="1" hangingPunct="1"/>
            <a:r>
              <a:rPr lang="en-US" altLang="zh-CN" smtClean="0"/>
              <a:t>2</a:t>
            </a:r>
            <a:r>
              <a:rPr lang="zh-CN" altLang="en-US" smtClean="0"/>
              <a:t>、分析问题：</a:t>
            </a:r>
            <a:r>
              <a:rPr lang="en-US" altLang="zh-CN" smtClean="0"/>
              <a:t>WHERE – </a:t>
            </a:r>
            <a:r>
              <a:rPr lang="en-US" altLang="zh-CN" sz="2800" smtClean="0"/>
              <a:t>show status/processlist</a:t>
            </a:r>
            <a:endParaRPr lang="zh-CN" altLang="en-US" sz="280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show [global] status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zh-CN" altLang="en-US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        重点关注</a:t>
            </a:r>
            <a:r>
              <a:rPr lang="en-US" altLang="zh-CN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key hit ratio, qcache hit ratio, lock, slow query, innodb buffer hit ratio, innodb data/log write/read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zh-CN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en-US" altLang="zh-CN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show processlist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zh-CN" altLang="en-US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        重点关注一些异常状态的查询，或者耗时很长的查询</a:t>
            </a:r>
            <a:endParaRPr lang="en-US" altLang="zh-CN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zh-CN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en-US" altLang="zh-CN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show engine innodb status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zh-CN" altLang="en-US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        重点关注</a:t>
            </a:r>
            <a:r>
              <a:rPr lang="en-US" altLang="zh-CN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log flush</a:t>
            </a:r>
            <a:r>
              <a:rPr lang="zh-CN" altLang="en-US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状态，锁状态，事务状态，内存分配消耗</a:t>
            </a:r>
            <a:endParaRPr lang="en-US" altLang="zh-CN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2</a:t>
            </a:r>
            <a:r>
              <a:rPr lang="zh-CN" altLang="en-US" smtClean="0"/>
              <a:t>、分析问题：</a:t>
            </a:r>
            <a:r>
              <a:rPr lang="en-US" altLang="zh-CN" smtClean="0"/>
              <a:t>WHERE - </a:t>
            </a:r>
            <a:r>
              <a:rPr lang="en-US" altLang="zh-CN" sz="2800" smtClean="0"/>
              <a:t>explain</a:t>
            </a:r>
            <a:endParaRPr lang="zh-CN" altLang="en-US" sz="280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表的读取顺序</a:t>
            </a:r>
          </a:p>
          <a:p>
            <a:pPr eaLnBrk="1" hangingPunct="1">
              <a:defRPr/>
            </a:pPr>
            <a:r>
              <a:rPr lang="zh-CN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每个表都是如何读取的</a:t>
            </a:r>
          </a:p>
          <a:p>
            <a:pPr eaLnBrk="1" hangingPunct="1">
              <a:defRPr/>
            </a:pPr>
            <a:r>
              <a:rPr lang="zh-CN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可能用到哪些索引，实际使用了哪些索引</a:t>
            </a:r>
          </a:p>
          <a:p>
            <a:pPr eaLnBrk="1" hangingPunct="1">
              <a:defRPr/>
            </a:pPr>
            <a:r>
              <a:rPr lang="zh-CN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表是如何引用的</a:t>
            </a:r>
          </a:p>
          <a:p>
            <a:pPr eaLnBrk="1" hangingPunct="1">
              <a:defRPr/>
            </a:pPr>
            <a:r>
              <a:rPr lang="zh-CN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查询优化器从每个表中预计读取的记录数</a:t>
            </a:r>
          </a:p>
          <a:p>
            <a:pPr eaLnBrk="1" hangingPunct="1">
              <a:defRPr/>
            </a:pPr>
            <a:r>
              <a:rPr lang="zh-CN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其他额外信息，尽量避免</a:t>
            </a:r>
            <a:r>
              <a:rPr lang="en-US" altLang="zh-CN" sz="3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Using </a:t>
            </a:r>
            <a:r>
              <a:rPr lang="en-US" altLang="zh-CN" sz="3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filesort</a:t>
            </a:r>
            <a:r>
              <a:rPr lang="en-US" altLang="zh-CN" sz="3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/ Using temporary</a:t>
            </a:r>
            <a:r>
              <a:rPr lang="zh-CN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的查询产生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2</a:t>
            </a:r>
            <a:r>
              <a:rPr lang="zh-CN" altLang="en-US" smtClean="0"/>
              <a:t>、分析问题：</a:t>
            </a:r>
            <a:r>
              <a:rPr lang="en-US" altLang="zh-CN" smtClean="0"/>
              <a:t>WHERE - </a:t>
            </a:r>
            <a:r>
              <a:rPr lang="en-US" altLang="zh-CN" sz="2800" smtClean="0"/>
              <a:t>profiling</a:t>
            </a:r>
            <a:endParaRPr lang="zh-CN" altLang="en-US" sz="280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mysql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profiling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zh-CN" sz="1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+------------------------------------------+--------------+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Status                       		             | Duration     |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+------------------------------------------+--------------+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(initialization)             		             | 0.000009   |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checking query cache for query 	 | 0.000071  |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Opening tables                		 | 0.000018   |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System lock                   		 | 0.00001     |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Table lock                    		 | 0.0000660 |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init                          		             | 0.000034   |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optimizing                    		 | 0.00001     |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2</a:t>
            </a:r>
            <a:r>
              <a:rPr lang="zh-CN" altLang="en-US" smtClean="0"/>
              <a:t>、分析问题：</a:t>
            </a:r>
            <a:r>
              <a:rPr lang="en-US" altLang="zh-CN" smtClean="0"/>
              <a:t>WHERE - </a:t>
            </a:r>
            <a:r>
              <a:rPr lang="en-US" altLang="zh-CN" sz="2800" smtClean="0"/>
              <a:t>profiling</a:t>
            </a:r>
            <a:endParaRPr lang="zh-CN" altLang="en-US" sz="280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altLang="zh-CN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statistics                    		             | 0.000027  |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preparing                     		 | 0.000027  |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executing                     		 | 0.000006  |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Sending data                  		 | 0.000252 |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end                           		             | 0.000035  |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query end                     		 | 0.000015  |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storing result in query cache  	             | 0.000014  |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freeing items                		 | 0.000346 |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closing tables                		 | 0.000015  |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| logging slow query            		 | 0.000007  |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sz="17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+-------------------------------------------+------------+</a:t>
            </a:r>
            <a:endParaRPr lang="zh-CN" altLang="en-US" sz="17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2</a:t>
            </a:r>
            <a:r>
              <a:rPr lang="zh-CN" altLang="en-US" smtClean="0"/>
              <a:t>、分析问题：</a:t>
            </a:r>
            <a:r>
              <a:rPr lang="en-US" altLang="zh-CN" smtClean="0"/>
              <a:t>WHERE – </a:t>
            </a:r>
            <a:r>
              <a:rPr lang="zh-CN" altLang="en-US" sz="2800" smtClean="0"/>
              <a:t>其他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定期检查多余的索引以及没有使用索引的慢查询</a:t>
            </a:r>
          </a:p>
          <a:p>
            <a:pPr eaLnBrk="1" hangingPunct="1">
              <a:defRPr/>
            </a:pP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利用 </a:t>
            </a:r>
            <a:r>
              <a:rPr lang="en-US" altLang="zh-CN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mysqlreport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产生可读性更强的报告</a:t>
            </a:r>
          </a:p>
          <a:p>
            <a:pPr eaLnBrk="1" hangingPunct="1">
              <a:defRPr/>
            </a:pP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利用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Profiling 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剖析一次查询瓶颈所在</a:t>
            </a:r>
          </a:p>
          <a:p>
            <a:pPr eaLnBrk="1" hangingPunct="1">
              <a:defRPr/>
            </a:pP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其他工具，包括监控工具，</a:t>
            </a:r>
            <a:r>
              <a:rPr lang="en-US" altLang="zh-CN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linux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自带工具等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4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/>
              <a:t>Linux</a:t>
            </a:r>
            <a:r>
              <a:rPr lang="zh-CN" altLang="en-US" smtClean="0"/>
              <a:t>下的</a:t>
            </a:r>
            <a:r>
              <a:rPr lang="en-US" altLang="zh-CN" smtClean="0"/>
              <a:t>MySQL</a:t>
            </a:r>
            <a:r>
              <a:rPr lang="zh-CN" altLang="en-US" smtClean="0"/>
              <a:t>调优</a:t>
            </a:r>
            <a:endParaRPr lang="en-US" altLang="ko-KR" smtClean="0"/>
          </a:p>
        </p:txBody>
      </p:sp>
      <p:grpSp>
        <p:nvGrpSpPr>
          <p:cNvPr id="23556" name="Group 82"/>
          <p:cNvGrpSpPr>
            <a:grpSpLocks/>
          </p:cNvGrpSpPr>
          <p:nvPr/>
        </p:nvGrpSpPr>
        <p:grpSpPr bwMode="auto">
          <a:xfrm>
            <a:off x="684213" y="1774825"/>
            <a:ext cx="6578600" cy="609600"/>
            <a:chOff x="431" y="1003"/>
            <a:chExt cx="4144" cy="384"/>
          </a:xfrm>
        </p:grpSpPr>
        <p:grpSp>
          <p:nvGrpSpPr>
            <p:cNvPr id="23578" name="Group 35"/>
            <p:cNvGrpSpPr>
              <a:grpSpLocks/>
            </p:cNvGrpSpPr>
            <p:nvPr/>
          </p:nvGrpSpPr>
          <p:grpSpPr bwMode="auto">
            <a:xfrm>
              <a:off x="735" y="1037"/>
              <a:ext cx="3840" cy="296"/>
              <a:chOff x="480" y="384"/>
              <a:chExt cx="1680" cy="1296"/>
            </a:xfrm>
          </p:grpSpPr>
          <p:pic>
            <p:nvPicPr>
              <p:cNvPr id="23582" name="Picture 36" descr="box_reflex3"/>
              <p:cNvPicPr>
                <a:picLocks noChangeAspect="1" noChangeArrowheads="1"/>
              </p:cNvPicPr>
              <p:nvPr/>
            </p:nvPicPr>
            <p:blipFill>
              <a:blip r:embed="rId4">
                <a:lum contrast="30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3583" name="Rectangle 37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r>
                  <a:rPr lang="en-US" altLang="ko-KR" sz="2000" b="1">
                    <a:solidFill>
                      <a:srgbClr val="4088FF"/>
                    </a:solidFill>
                    <a:ea typeface="Gulim" pitchFamily="34" charset="-127"/>
                  </a:rPr>
                  <a:t>           </a:t>
                </a:r>
                <a:r>
                  <a:rPr lang="zh-CN" altLang="en-US" sz="2000" b="1">
                    <a:ea typeface="Gulim" pitchFamily="34" charset="-127"/>
                  </a:rPr>
                  <a:t>需求来源：</a:t>
                </a:r>
                <a:r>
                  <a:rPr lang="en-US" altLang="zh-CN" sz="2000" b="1">
                    <a:ea typeface="Gulim" pitchFamily="34" charset="-127"/>
                  </a:rPr>
                  <a:t>WHY</a:t>
                </a:r>
                <a:endParaRPr lang="en-US" altLang="ko-KR" sz="2000" b="1">
                  <a:ea typeface="Gulim" pitchFamily="34" charset="-127"/>
                </a:endParaRPr>
              </a:p>
            </p:txBody>
          </p:sp>
        </p:grpSp>
        <p:grpSp>
          <p:nvGrpSpPr>
            <p:cNvPr id="23579" name="Group 66"/>
            <p:cNvGrpSpPr>
              <a:grpSpLocks/>
            </p:cNvGrpSpPr>
            <p:nvPr/>
          </p:nvGrpSpPr>
          <p:grpSpPr bwMode="auto">
            <a:xfrm>
              <a:off x="431" y="1003"/>
              <a:ext cx="452" cy="384"/>
              <a:chOff x="480" y="384"/>
              <a:chExt cx="1680" cy="1296"/>
            </a:xfrm>
          </p:grpSpPr>
          <p:pic>
            <p:nvPicPr>
              <p:cNvPr id="23580" name="Picture 67" descr="box_reflex3"/>
              <p:cNvPicPr>
                <a:picLocks noChangeAspect="1" noChangeArrowheads="1"/>
              </p:cNvPicPr>
              <p:nvPr/>
            </p:nvPicPr>
            <p:blipFill>
              <a:blip r:embed="rId5">
                <a:lum contrast="24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72" name="Rectangle 68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altLang="ko-KR" sz="2000" b="1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1</a:t>
                </a:r>
              </a:p>
            </p:txBody>
          </p:sp>
        </p:grpSp>
      </p:grpSp>
      <p:grpSp>
        <p:nvGrpSpPr>
          <p:cNvPr id="23557" name="Group 81"/>
          <p:cNvGrpSpPr>
            <a:grpSpLocks/>
          </p:cNvGrpSpPr>
          <p:nvPr/>
        </p:nvGrpSpPr>
        <p:grpSpPr bwMode="auto">
          <a:xfrm>
            <a:off x="684213" y="2913063"/>
            <a:ext cx="6578600" cy="609600"/>
            <a:chOff x="431" y="1752"/>
            <a:chExt cx="4144" cy="384"/>
          </a:xfrm>
        </p:grpSpPr>
        <p:grpSp>
          <p:nvGrpSpPr>
            <p:cNvPr id="23572" name="Group 38"/>
            <p:cNvGrpSpPr>
              <a:grpSpLocks/>
            </p:cNvGrpSpPr>
            <p:nvPr/>
          </p:nvGrpSpPr>
          <p:grpSpPr bwMode="auto">
            <a:xfrm>
              <a:off x="735" y="1789"/>
              <a:ext cx="3840" cy="296"/>
              <a:chOff x="480" y="384"/>
              <a:chExt cx="1680" cy="1296"/>
            </a:xfrm>
          </p:grpSpPr>
          <p:pic>
            <p:nvPicPr>
              <p:cNvPr id="23576" name="Picture 39" descr="box_reflex3"/>
              <p:cNvPicPr>
                <a:picLocks noChangeAspect="1" noChangeArrowheads="1"/>
              </p:cNvPicPr>
              <p:nvPr/>
            </p:nvPicPr>
            <p:blipFill>
              <a:blip r:embed="rId4">
                <a:lum contrast="30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44" name="Rectangle 40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altLang="ko-KR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           </a:t>
                </a:r>
                <a:r>
                  <a:rPr lang="zh-CN" altLang="en-US" sz="2000" b="1">
                    <a:ea typeface="Gulim" pitchFamily="34" charset="-127"/>
                  </a:rPr>
                  <a:t>分析问题：</a:t>
                </a:r>
                <a:r>
                  <a:rPr lang="en-US" altLang="zh-CN" sz="2000" b="1">
                    <a:ea typeface="Gulim" pitchFamily="34" charset="-127"/>
                  </a:rPr>
                  <a:t>WHERE</a:t>
                </a:r>
                <a:endParaRPr lang="en-US" altLang="ko-KR" sz="2000" b="1">
                  <a:ea typeface="Gulim" pitchFamily="34" charset="-127"/>
                </a:endParaRPr>
              </a:p>
            </p:txBody>
          </p:sp>
        </p:grpSp>
        <p:grpSp>
          <p:nvGrpSpPr>
            <p:cNvPr id="23573" name="Group 69"/>
            <p:cNvGrpSpPr>
              <a:grpSpLocks/>
            </p:cNvGrpSpPr>
            <p:nvPr/>
          </p:nvGrpSpPr>
          <p:grpSpPr bwMode="auto">
            <a:xfrm>
              <a:off x="431" y="1752"/>
              <a:ext cx="452" cy="384"/>
              <a:chOff x="480" y="384"/>
              <a:chExt cx="1680" cy="1296"/>
            </a:xfrm>
          </p:grpSpPr>
          <p:pic>
            <p:nvPicPr>
              <p:cNvPr id="23574" name="Picture 70" descr="box_reflex3"/>
              <p:cNvPicPr>
                <a:picLocks noChangeAspect="1" noChangeArrowheads="1"/>
              </p:cNvPicPr>
              <p:nvPr/>
            </p:nvPicPr>
            <p:blipFill>
              <a:blip r:embed="rId5">
                <a:lum contrast="24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75" name="Rectangle 71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altLang="ko-KR" sz="2000" b="1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2</a:t>
                </a:r>
              </a:p>
            </p:txBody>
          </p:sp>
        </p:grpSp>
      </p:grpSp>
      <p:grpSp>
        <p:nvGrpSpPr>
          <p:cNvPr id="23558" name="Group 80"/>
          <p:cNvGrpSpPr>
            <a:grpSpLocks/>
          </p:cNvGrpSpPr>
          <p:nvPr/>
        </p:nvGrpSpPr>
        <p:grpSpPr bwMode="auto">
          <a:xfrm>
            <a:off x="684213" y="4052888"/>
            <a:ext cx="6578600" cy="609600"/>
            <a:chOff x="431" y="2500"/>
            <a:chExt cx="4144" cy="384"/>
          </a:xfrm>
        </p:grpSpPr>
        <p:grpSp>
          <p:nvGrpSpPr>
            <p:cNvPr id="23566" name="Group 41"/>
            <p:cNvGrpSpPr>
              <a:grpSpLocks/>
            </p:cNvGrpSpPr>
            <p:nvPr/>
          </p:nvGrpSpPr>
          <p:grpSpPr bwMode="auto">
            <a:xfrm>
              <a:off x="735" y="2541"/>
              <a:ext cx="3840" cy="296"/>
              <a:chOff x="480" y="384"/>
              <a:chExt cx="1680" cy="1296"/>
            </a:xfrm>
          </p:grpSpPr>
          <p:pic>
            <p:nvPicPr>
              <p:cNvPr id="23570" name="Picture 42" descr="box_reflex3"/>
              <p:cNvPicPr>
                <a:picLocks noChangeAspect="1" noChangeArrowheads="1"/>
              </p:cNvPicPr>
              <p:nvPr/>
            </p:nvPicPr>
            <p:blipFill>
              <a:blip r:embed="rId4">
                <a:lum contrast="30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3571" name="Rectangle 43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r>
                  <a:rPr lang="en-US" altLang="ko-KR" sz="2800">
                    <a:ea typeface="Gulim" pitchFamily="34" charset="-127"/>
                  </a:rPr>
                  <a:t>       </a:t>
                </a:r>
                <a:r>
                  <a:rPr lang="zh-CN" altLang="en-US" sz="2800" b="1">
                    <a:solidFill>
                      <a:srgbClr val="4088FF"/>
                    </a:solidFill>
                    <a:ea typeface="Gulim" pitchFamily="34" charset="-127"/>
                  </a:rPr>
                  <a:t>解决问题：</a:t>
                </a:r>
                <a:r>
                  <a:rPr lang="en-US" altLang="zh-CN" sz="2800" b="1">
                    <a:solidFill>
                      <a:srgbClr val="4088FF"/>
                    </a:solidFill>
                    <a:ea typeface="Gulim" pitchFamily="34" charset="-127"/>
                  </a:rPr>
                  <a:t>HOW</a:t>
                </a:r>
                <a:endParaRPr lang="en-US" altLang="ko-KR" sz="2800" b="1">
                  <a:solidFill>
                    <a:srgbClr val="4088FF"/>
                  </a:solidFill>
                  <a:ea typeface="Gulim" pitchFamily="34" charset="-127"/>
                </a:endParaRPr>
              </a:p>
            </p:txBody>
          </p:sp>
        </p:grpSp>
        <p:grpSp>
          <p:nvGrpSpPr>
            <p:cNvPr id="23567" name="Group 72"/>
            <p:cNvGrpSpPr>
              <a:grpSpLocks/>
            </p:cNvGrpSpPr>
            <p:nvPr/>
          </p:nvGrpSpPr>
          <p:grpSpPr bwMode="auto">
            <a:xfrm>
              <a:off x="431" y="2500"/>
              <a:ext cx="452" cy="384"/>
              <a:chOff x="480" y="384"/>
              <a:chExt cx="1680" cy="1296"/>
            </a:xfrm>
          </p:grpSpPr>
          <p:pic>
            <p:nvPicPr>
              <p:cNvPr id="23568" name="Picture 73" descr="box_reflex3"/>
              <p:cNvPicPr>
                <a:picLocks noChangeAspect="1" noChangeArrowheads="1"/>
              </p:cNvPicPr>
              <p:nvPr/>
            </p:nvPicPr>
            <p:blipFill>
              <a:blip r:embed="rId5">
                <a:lum contrast="24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78" name="Rectangle 74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altLang="ko-KR" sz="2000" b="1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3</a:t>
                </a:r>
              </a:p>
            </p:txBody>
          </p:sp>
        </p:grpSp>
      </p:grpSp>
      <p:grpSp>
        <p:nvGrpSpPr>
          <p:cNvPr id="23559" name="Group 79"/>
          <p:cNvGrpSpPr>
            <a:grpSpLocks/>
          </p:cNvGrpSpPr>
          <p:nvPr/>
        </p:nvGrpSpPr>
        <p:grpSpPr bwMode="auto">
          <a:xfrm>
            <a:off x="684213" y="5192713"/>
            <a:ext cx="6578600" cy="609600"/>
            <a:chOff x="431" y="3136"/>
            <a:chExt cx="4144" cy="384"/>
          </a:xfrm>
        </p:grpSpPr>
        <p:grpSp>
          <p:nvGrpSpPr>
            <p:cNvPr id="23560" name="Group 44"/>
            <p:cNvGrpSpPr>
              <a:grpSpLocks/>
            </p:cNvGrpSpPr>
            <p:nvPr/>
          </p:nvGrpSpPr>
          <p:grpSpPr bwMode="auto">
            <a:xfrm>
              <a:off x="735" y="3181"/>
              <a:ext cx="3840" cy="296"/>
              <a:chOff x="480" y="384"/>
              <a:chExt cx="1680" cy="1296"/>
            </a:xfrm>
          </p:grpSpPr>
          <p:pic>
            <p:nvPicPr>
              <p:cNvPr id="23564" name="Picture 45" descr="box_reflex3"/>
              <p:cNvPicPr>
                <a:picLocks noChangeAspect="1" noChangeArrowheads="1"/>
              </p:cNvPicPr>
              <p:nvPr/>
            </p:nvPicPr>
            <p:blipFill>
              <a:blip r:embed="rId4">
                <a:lum contrast="30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3565" name="Rectangle 46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r>
                  <a:rPr lang="en-US" altLang="ko-KR">
                    <a:ea typeface="Gulim" pitchFamily="34" charset="-127"/>
                  </a:rPr>
                  <a:t>           </a:t>
                </a:r>
                <a:r>
                  <a:rPr lang="zh-CN" altLang="en-US" sz="2000" b="1">
                    <a:ea typeface="Gulim" pitchFamily="34" charset="-127"/>
                  </a:rPr>
                  <a:t>总结</a:t>
                </a:r>
                <a:endParaRPr lang="en-US" altLang="ko-KR" sz="2000" b="1">
                  <a:ea typeface="Gulim" pitchFamily="34" charset="-127"/>
                </a:endParaRPr>
              </a:p>
            </p:txBody>
          </p:sp>
        </p:grpSp>
        <p:grpSp>
          <p:nvGrpSpPr>
            <p:cNvPr id="23561" name="Group 75"/>
            <p:cNvGrpSpPr>
              <a:grpSpLocks/>
            </p:cNvGrpSpPr>
            <p:nvPr/>
          </p:nvGrpSpPr>
          <p:grpSpPr bwMode="auto">
            <a:xfrm>
              <a:off x="431" y="3136"/>
              <a:ext cx="452" cy="384"/>
              <a:chOff x="480" y="384"/>
              <a:chExt cx="1680" cy="1296"/>
            </a:xfrm>
          </p:grpSpPr>
          <p:pic>
            <p:nvPicPr>
              <p:cNvPr id="23562" name="Picture 76" descr="box_reflex3"/>
              <p:cNvPicPr>
                <a:picLocks noChangeAspect="1" noChangeArrowheads="1"/>
              </p:cNvPicPr>
              <p:nvPr/>
            </p:nvPicPr>
            <p:blipFill>
              <a:blip r:embed="rId5">
                <a:lum contrast="24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81" name="Rectangle 77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altLang="ko-KR" sz="2000" b="1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4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4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3</a:t>
            </a:r>
            <a:r>
              <a:rPr lang="zh-CN" altLang="en-US" smtClean="0"/>
              <a:t>、解决问题：</a:t>
            </a:r>
            <a:r>
              <a:rPr lang="en-US" altLang="zh-CN" smtClean="0"/>
              <a:t>HOW</a:t>
            </a:r>
            <a:endParaRPr lang="zh-CN" altLang="en-US" smtClean="0"/>
          </a:p>
        </p:txBody>
      </p:sp>
      <p:graphicFrame>
        <p:nvGraphicFramePr>
          <p:cNvPr id="4" name="Group 27"/>
          <p:cNvGraphicFramePr>
            <a:graphicFrameLocks noGrp="1"/>
          </p:cNvGraphicFramePr>
          <p:nvPr/>
        </p:nvGraphicFramePr>
        <p:xfrm>
          <a:off x="1285875" y="1285875"/>
          <a:ext cx="7000875" cy="4857750"/>
        </p:xfrm>
        <a:graphic>
          <a:graphicData uri="http://schemas.openxmlformats.org/drawingml/2006/table">
            <a:tbl>
              <a:tblPr/>
              <a:tblGrid>
                <a:gridCol w="3500462"/>
                <a:gridCol w="3500462"/>
              </a:tblGrid>
              <a:tr h="24346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硬件</a:t>
                      </a:r>
                      <a:endParaRPr kumimoji="0" lang="en-US" altLang="zh-CN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marL="84406" marR="84406" marT="43543" marB="435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软件</a:t>
                      </a:r>
                      <a:endParaRPr kumimoji="0" lang="en-US" altLang="zh-CN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marL="84406" marR="84406" marT="43543" marB="435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242311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4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MySQL</a:t>
                      </a:r>
                      <a:r>
                        <a:rPr kumimoji="0" lang="zh-CN" alt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自身</a:t>
                      </a:r>
                      <a:endParaRPr kumimoji="0" lang="en-US" altLang="zh-CN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marL="84406" marR="84406" marT="43543" marB="435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程序，架构</a:t>
                      </a:r>
                      <a:endParaRPr kumimoji="0" lang="en-US" altLang="zh-CN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marL="84406" marR="84406" marT="43543" marB="435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gamma/>
                <a:shade val="0"/>
                <a:invGamma/>
              </a:schemeClr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 </a:t>
            </a:r>
            <a:endParaRPr lang="zh-CN" altLang="en-US" smtClean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通常硬件是优化的最佳入口，主要是</a:t>
            </a: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CPU</a:t>
            </a:r>
            <a:r>
              <a:rPr lang="zh-CN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、内存、磁盘、网络，尤其是</a:t>
            </a: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IO</a:t>
            </a:r>
            <a:r>
              <a:rPr lang="zh-CN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上的提升</a:t>
            </a:r>
          </a:p>
          <a:p>
            <a:pPr eaLnBrk="1" hangingPunct="1">
              <a:defRPr/>
            </a:pPr>
            <a:r>
              <a:rPr lang="zh-CN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应用服务器和服务器在一个高速的局域网内</a:t>
            </a:r>
          </a:p>
          <a:p>
            <a:pPr eaLnBrk="1" hangingPunct="1">
              <a:defRPr/>
            </a:pPr>
            <a:r>
              <a:rPr lang="zh-CN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通常，新版本的效率不如旧版本，但是可以利用新版本的新功能来从另一方面得到性能上的提升</a:t>
            </a:r>
          </a:p>
          <a:p>
            <a:pPr eaLnBrk="1" hangingPunct="1">
              <a:defRPr/>
            </a:pPr>
            <a:r>
              <a:rPr lang="zh-CN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编译优化，采用静态编译等</a:t>
            </a:r>
          </a:p>
          <a:p>
            <a:pPr eaLnBrk="1" hangingPunct="1">
              <a:defRPr/>
            </a:pPr>
            <a:r>
              <a:rPr lang="zh-CN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使用更稳定高效的内核</a:t>
            </a:r>
          </a:p>
          <a:p>
            <a:pPr eaLnBrk="1" hangingPunct="1">
              <a:defRPr/>
            </a:pPr>
            <a:r>
              <a:rPr lang="zh-CN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使用合适的文件系统，推荐使用</a:t>
            </a:r>
            <a:r>
              <a:rPr lang="en-US" altLang="zh-CN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xfs</a:t>
            </a: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(</a:t>
            </a:r>
            <a:r>
              <a:rPr lang="zh-CN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高级文件系统实现者指南</a:t>
            </a: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)</a:t>
            </a:r>
            <a:endParaRPr lang="zh-CN" alt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 bwMode="gray">
          <a:xfrm>
            <a:off x="1808163" y="152400"/>
            <a:ext cx="72009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、解决问题：</a:t>
            </a: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– </a:t>
            </a:r>
            <a:r>
              <a:rPr lang="zh-CN" altLang="en-US" sz="2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升级硬、软件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 </a:t>
            </a:r>
            <a:endParaRPr lang="zh-CN" altLang="en-US" smtClean="0"/>
          </a:p>
        </p:txBody>
      </p:sp>
      <p:sp>
        <p:nvSpPr>
          <p:cNvPr id="5" name="标题 1"/>
          <p:cNvSpPr txBox="1">
            <a:spLocks/>
          </p:cNvSpPr>
          <p:nvPr/>
        </p:nvSpPr>
        <p:spPr bwMode="gray">
          <a:xfrm>
            <a:off x="1808163" y="152400"/>
            <a:ext cx="72009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、解决问题：</a:t>
            </a: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– </a:t>
            </a:r>
            <a:r>
              <a:rPr lang="zh-CN" altLang="en-US" sz="2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升级硬、软件</a:t>
            </a:r>
          </a:p>
        </p:txBody>
      </p:sp>
      <p:graphicFrame>
        <p:nvGraphicFramePr>
          <p:cNvPr id="6" name="图表 5"/>
          <p:cNvGraphicFramePr/>
          <p:nvPr/>
        </p:nvGraphicFramePr>
        <p:xfrm>
          <a:off x="428596" y="1285860"/>
          <a:ext cx="8215370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 </a:t>
            </a:r>
            <a:endParaRPr lang="zh-CN" altLang="en-US" smtClean="0"/>
          </a:p>
        </p:txBody>
      </p:sp>
      <p:sp>
        <p:nvSpPr>
          <p:cNvPr id="5" name="标题 1"/>
          <p:cNvSpPr txBox="1">
            <a:spLocks/>
          </p:cNvSpPr>
          <p:nvPr/>
        </p:nvSpPr>
        <p:spPr bwMode="gray">
          <a:xfrm>
            <a:off x="1808163" y="152400"/>
            <a:ext cx="72009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、解决问题：</a:t>
            </a: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– </a:t>
            </a:r>
            <a:r>
              <a:rPr lang="zh-CN" altLang="en-US" sz="2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升级硬、软件</a:t>
            </a:r>
          </a:p>
        </p:txBody>
      </p:sp>
      <p:graphicFrame>
        <p:nvGraphicFramePr>
          <p:cNvPr id="9" name="图表 8"/>
          <p:cNvGraphicFramePr>
            <a:graphicFrameLocks/>
          </p:cNvGraphicFramePr>
          <p:nvPr/>
        </p:nvGraphicFramePr>
        <p:xfrm>
          <a:off x="642910" y="1357298"/>
          <a:ext cx="7786742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 </a:t>
            </a:r>
            <a:endParaRPr lang="zh-CN" altLang="en-US" smtClean="0"/>
          </a:p>
        </p:txBody>
      </p:sp>
      <p:sp>
        <p:nvSpPr>
          <p:cNvPr id="5" name="标题 1"/>
          <p:cNvSpPr txBox="1">
            <a:spLocks/>
          </p:cNvSpPr>
          <p:nvPr/>
        </p:nvSpPr>
        <p:spPr bwMode="gray">
          <a:xfrm>
            <a:off x="1808163" y="152400"/>
            <a:ext cx="72009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、解决问题：</a:t>
            </a: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– </a:t>
            </a:r>
            <a:r>
              <a:rPr lang="zh-CN" altLang="en-US" sz="2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升级硬、软件</a:t>
            </a:r>
          </a:p>
        </p:txBody>
      </p:sp>
      <p:graphicFrame>
        <p:nvGraphicFramePr>
          <p:cNvPr id="7" name="图表 6"/>
          <p:cNvGraphicFramePr/>
          <p:nvPr/>
        </p:nvGraphicFramePr>
        <p:xfrm>
          <a:off x="714348" y="1357298"/>
          <a:ext cx="7643866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 </a:t>
            </a:r>
            <a:endParaRPr lang="zh-CN" altLang="en-US" smtClean="0"/>
          </a:p>
        </p:txBody>
      </p:sp>
      <p:sp>
        <p:nvSpPr>
          <p:cNvPr id="5" name="标题 1"/>
          <p:cNvSpPr txBox="1">
            <a:spLocks/>
          </p:cNvSpPr>
          <p:nvPr/>
        </p:nvSpPr>
        <p:spPr bwMode="gray">
          <a:xfrm>
            <a:off x="1808163" y="152400"/>
            <a:ext cx="72009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、解决问题：</a:t>
            </a: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– </a:t>
            </a:r>
            <a:r>
              <a:rPr lang="zh-CN" altLang="en-US" sz="2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升级硬、软件</a:t>
            </a:r>
          </a:p>
        </p:txBody>
      </p:sp>
      <p:graphicFrame>
        <p:nvGraphicFramePr>
          <p:cNvPr id="6" name="图表 5"/>
          <p:cNvGraphicFramePr/>
          <p:nvPr/>
        </p:nvGraphicFramePr>
        <p:xfrm>
          <a:off x="357158" y="1285860"/>
          <a:ext cx="8572560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 </a:t>
            </a:r>
            <a:endParaRPr lang="zh-CN" altLang="en-US" smtClean="0"/>
          </a:p>
        </p:txBody>
      </p:sp>
      <p:sp>
        <p:nvSpPr>
          <p:cNvPr id="5" name="标题 1"/>
          <p:cNvSpPr txBox="1">
            <a:spLocks/>
          </p:cNvSpPr>
          <p:nvPr/>
        </p:nvSpPr>
        <p:spPr bwMode="gray">
          <a:xfrm>
            <a:off x="1808163" y="152400"/>
            <a:ext cx="72009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、解决问题：</a:t>
            </a: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– </a:t>
            </a:r>
            <a:r>
              <a:rPr lang="en-US" altLang="zh-CN" sz="2800" b="1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MySQL</a:t>
            </a:r>
            <a:r>
              <a:rPr lang="zh-CN" altLang="en-US" sz="2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设置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500063" y="1857375"/>
          <a:ext cx="8286750" cy="3870325"/>
        </p:xfrm>
        <a:graphic>
          <a:graphicData uri="http://schemas.openxmlformats.org/drawingml/2006/table">
            <a:tbl>
              <a:tblPr/>
              <a:tblGrid>
                <a:gridCol w="2071702"/>
                <a:gridCol w="6215106"/>
              </a:tblGrid>
              <a:tr h="530893"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参数名</a:t>
                      </a:r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9446" marR="9446" marT="944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0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说明</a:t>
                      </a:r>
                      <a:r>
                        <a:rPr lang="zh-CN" alt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9446" marR="9446" marT="944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0E1"/>
                    </a:solidFill>
                  </a:tcPr>
                </a:tc>
              </a:tr>
              <a:tr h="56514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Key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Buffer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latin typeface="宋体"/>
                        </a:rPr>
                        <a:t>MyISAM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索引缓冲</a:t>
                      </a:r>
                    </a:p>
                  </a:txBody>
                  <a:tcPr marL="9446" marR="9446" marT="944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9F9"/>
                    </a:solidFill>
                  </a:tcPr>
                </a:tc>
              </a:tr>
              <a:tr h="56514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Query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Cache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查询结果缓存</a:t>
                      </a:r>
                    </a:p>
                  </a:txBody>
                  <a:tcPr marL="9446" marR="9446" marT="944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4"/>
                    </a:solidFill>
                  </a:tcPr>
                </a:tc>
              </a:tr>
              <a:tr h="54801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Sort/read/</a:t>
                      </a:r>
                      <a:r>
                        <a:rPr lang="en-US" sz="18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jion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Buffer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排</a:t>
                      </a:r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序</a:t>
                      </a:r>
                      <a:r>
                        <a:rPr lang="en-US" altLang="zh-CN" sz="180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/</a:t>
                      </a:r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全表扫描</a:t>
                      </a:r>
                      <a:r>
                        <a:rPr lang="en-US" altLang="zh-CN" sz="180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/</a:t>
                      </a:r>
                      <a:r>
                        <a:rPr lang="zh-CN" altLang="en-US" sz="180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表连接缓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冲</a:t>
                      </a:r>
                    </a:p>
                  </a:txBody>
                  <a:tcPr marL="9446" marR="9446" marT="944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9F9"/>
                    </a:solidFill>
                  </a:tcPr>
                </a:tc>
              </a:tr>
              <a:tr h="54801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Slow Query </a:t>
                      </a:r>
                    </a:p>
                  </a:txBody>
                  <a:tcPr marL="9446" marR="9446" marT="944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设置慢查询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打上</a:t>
                      </a:r>
                      <a:r>
                        <a:rPr lang="en-US" altLang="zh-CN" sz="18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msl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补丁</a:t>
                      </a:r>
                    </a:p>
                  </a:txBody>
                  <a:tcPr marL="9446" marR="9446" marT="944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4"/>
                    </a:solidFill>
                  </a:tcPr>
                </a:tc>
              </a:tr>
              <a:tr h="54801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Tmp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Table </a:t>
                      </a:r>
                    </a:p>
                  </a:txBody>
                  <a:tcPr marL="9446" marR="9446" marT="944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内存表，还需要注意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max_heap_table_size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9446" marR="9446" marT="944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9F9"/>
                    </a:solidFill>
                  </a:tcPr>
                </a:tc>
              </a:tr>
              <a:tr h="56514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Innodb Buffer </a:t>
                      </a:r>
                    </a:p>
                  </a:txBody>
                  <a:tcPr marL="9446" marR="9446" marT="944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altLang="zh-CN" sz="18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InnoDB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最重要的设置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包括日志缓冲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446" marR="9446" marT="944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 </a:t>
            </a:r>
            <a:endParaRPr lang="zh-CN" altLang="en-US" smtClean="0"/>
          </a:p>
        </p:txBody>
      </p:sp>
      <p:sp>
        <p:nvSpPr>
          <p:cNvPr id="5" name="标题 1"/>
          <p:cNvSpPr txBox="1">
            <a:spLocks/>
          </p:cNvSpPr>
          <p:nvPr/>
        </p:nvSpPr>
        <p:spPr bwMode="gray">
          <a:xfrm>
            <a:off x="1808163" y="152400"/>
            <a:ext cx="72009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、解决问题：</a:t>
            </a: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– </a:t>
            </a:r>
            <a:r>
              <a:rPr lang="en-US" altLang="zh-CN" sz="2800" b="1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MySQL</a:t>
            </a:r>
            <a:r>
              <a:rPr lang="zh-CN" altLang="en-US" sz="2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版本</a:t>
            </a:r>
          </a:p>
        </p:txBody>
      </p:sp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3" y="1214438"/>
            <a:ext cx="771525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gamma/>
                <a:shade val="0"/>
                <a:invGamma/>
              </a:schemeClr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8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357188" y="1357313"/>
            <a:ext cx="8570912" cy="47720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MyISAM</a:t>
            </a:r>
            <a:endParaRPr lang="en-US" altLang="zh-CN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en-US" altLang="zh-CN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InnoDB</a:t>
            </a:r>
            <a:endParaRPr lang="en-US" altLang="zh-CN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en-US" altLang="zh-CN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TukoDB</a:t>
            </a:r>
            <a:endParaRPr lang="en-US" altLang="zh-CN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en-US" altLang="zh-CN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XtraDB</a:t>
            </a:r>
            <a:endParaRPr lang="en-US" altLang="zh-CN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en-US" altLang="zh-CN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Memcached</a:t>
            </a: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for </a:t>
            </a:r>
            <a:r>
              <a:rPr lang="en-US" altLang="zh-CN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MySQL</a:t>
            </a:r>
            <a:endParaRPr lang="en-US" altLang="zh-CN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Waffle Grid Project</a:t>
            </a:r>
            <a:endParaRPr lang="zh-CN" altLang="en-US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 bwMode="gray">
          <a:xfrm>
            <a:off x="1571625" y="71438"/>
            <a:ext cx="72009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、解决问题：</a:t>
            </a: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– 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引擎</a:t>
            </a:r>
            <a:endParaRPr lang="zh-CN" altLang="en-US" sz="28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8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1"/>
          <p:cNvSpPr txBox="1">
            <a:spLocks/>
          </p:cNvSpPr>
          <p:nvPr/>
        </p:nvSpPr>
        <p:spPr bwMode="gray">
          <a:xfrm>
            <a:off x="1571625" y="71438"/>
            <a:ext cx="72009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、解决问题：</a:t>
            </a: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– </a:t>
            </a:r>
            <a:r>
              <a:rPr lang="en-US" altLang="zh-CN" sz="2000" b="1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Innodb</a:t>
            </a:r>
            <a:r>
              <a:rPr lang="en-US" altLang="zh-CN" sz="20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zh-CN" sz="2000" b="1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Plugin</a:t>
            </a:r>
            <a:endParaRPr lang="zh-CN" altLang="en-US" sz="20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" y="1785938"/>
            <a:ext cx="8920163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8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642938" y="1357313"/>
            <a:ext cx="8285162" cy="4772025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en-US" altLang="zh-CN" sz="250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Performance Improving</a:t>
            </a:r>
          </a:p>
          <a:p>
            <a:pPr lvl="1">
              <a:defRPr/>
            </a:pPr>
            <a:r>
              <a:rPr lang="en-US" altLang="zh-CN" sz="16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IO Pathces: multiple threads,Adaptive checkpoint,IO Control of Insert buffer,multiple pages,</a:t>
            </a:r>
          </a:p>
          <a:p>
            <a:pPr lvl="1">
              <a:defRPr/>
            </a:pPr>
            <a:r>
              <a:rPr lang="en-US" altLang="zh-CN" sz="16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Extra rollback segments</a:t>
            </a:r>
          </a:p>
          <a:p>
            <a:pPr lvl="1">
              <a:defRPr/>
            </a:pPr>
            <a:r>
              <a:rPr lang="en-US" altLang="zh-CN" sz="16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Enhanced read_write locks</a:t>
            </a:r>
          </a:p>
          <a:p>
            <a:pPr lvl="1">
              <a:defRPr/>
            </a:pPr>
            <a:r>
              <a:rPr lang="en-US" altLang="zh-CN" sz="16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Split buffer_pool mutex even more</a:t>
            </a:r>
          </a:p>
          <a:p>
            <a:pPr lvl="1">
              <a:defRPr/>
            </a:pPr>
            <a:r>
              <a:rPr lang="en-US" altLang="zh-CN" sz="16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InnoDB IO patches</a:t>
            </a:r>
          </a:p>
          <a:p>
            <a:pPr>
              <a:buFont typeface="Wingdings" pitchFamily="2" charset="2"/>
              <a:buNone/>
              <a:defRPr/>
            </a:pPr>
            <a:endParaRPr lang="en-US" altLang="zh-CN" sz="1800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altLang="zh-CN" sz="250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Usability</a:t>
            </a:r>
          </a:p>
          <a:p>
            <a:pPr lvl="1">
              <a:defRPr/>
            </a:pPr>
            <a:r>
              <a:rPr lang="en-US" altLang="zh-CN" sz="16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Microslow</a:t>
            </a:r>
          </a:p>
          <a:p>
            <a:pPr lvl="1">
              <a:defRPr/>
            </a:pPr>
            <a:r>
              <a:rPr lang="en-US" altLang="zh-CN" sz="16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Limit data dictionary</a:t>
            </a:r>
          </a:p>
          <a:p>
            <a:pPr lvl="1">
              <a:defRPr/>
            </a:pPr>
            <a:r>
              <a:rPr lang="en-US" altLang="zh-CN" sz="16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IO access pattern</a:t>
            </a:r>
          </a:p>
          <a:p>
            <a:pPr lvl="1">
              <a:defRPr/>
            </a:pPr>
            <a:r>
              <a:rPr lang="en-US" altLang="zh-CN" sz="16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Show buffer pool content</a:t>
            </a:r>
          </a:p>
          <a:p>
            <a:pPr lvl="1">
              <a:defRPr/>
            </a:pPr>
            <a:r>
              <a:rPr lang="en-US" altLang="zh-CN" sz="16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Show memory usage</a:t>
            </a:r>
          </a:p>
          <a:p>
            <a:pPr lvl="1">
              <a:defRPr/>
            </a:pPr>
            <a:r>
              <a:rPr lang="en-US" altLang="zh-CN" sz="16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Show locks held</a:t>
            </a:r>
          </a:p>
          <a:p>
            <a:pPr lvl="1">
              <a:defRPr/>
            </a:pPr>
            <a:r>
              <a:rPr lang="en-US" altLang="zh-CN" sz="16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Extra undo slots</a:t>
            </a:r>
            <a:endParaRPr lang="zh-CN" altLang="en-US" sz="1600" b="1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 bwMode="gray">
          <a:xfrm>
            <a:off x="1571625" y="71438"/>
            <a:ext cx="72009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、解决问题：</a:t>
            </a: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– 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补丁</a:t>
            </a:r>
            <a:endParaRPr lang="zh-CN" altLang="en-US" sz="28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8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642938" y="1357313"/>
            <a:ext cx="8285162" cy="4772025"/>
          </a:xfrm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选择合适的应用类型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zh-CN" altLang="en-US" sz="18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	</a:t>
            </a:r>
            <a:r>
              <a:rPr lang="en-US" altLang="zh-CN" sz="18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OLTP / OLAP ?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业务量估计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zh-CN" altLang="en-US" sz="18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	读写比？峰值？预计使用年限？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缓存利用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zh-CN" altLang="en-US" sz="18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	是否都需要实时查询？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保持线上表尽可能瘦小</a:t>
            </a:r>
            <a:endParaRPr lang="en-US" altLang="zh-CN" sz="2400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  <a:p>
            <a:pPr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zh-CN" altLang="en-US" sz="18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	速度快、好维护、并发高</a:t>
            </a:r>
            <a:endParaRPr lang="en-US" altLang="zh-CN" sz="1800" b="0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分表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zh-CN" altLang="en-US" sz="18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	可扩展、速度快</a:t>
            </a:r>
            <a:endParaRPr lang="en-US" altLang="zh-CN" sz="1800" b="0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 bwMode="gray">
          <a:xfrm>
            <a:off x="1571625" y="71438"/>
            <a:ext cx="72009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、解决问题：</a:t>
            </a: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– 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程序、架构</a:t>
            </a:r>
            <a:endParaRPr lang="zh-CN" altLang="en-US" sz="28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8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642938" y="1357313"/>
            <a:ext cx="8285162" cy="4772025"/>
          </a:xfrm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zh-CN" altLang="en-US" sz="240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数据库表设计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zh-CN" altLang="en-US" sz="1800" b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	字段数不是最重要的，重要的是平均行长度，行检索成本最高。</a:t>
            </a:r>
            <a:endParaRPr lang="en-US" altLang="zh-CN" sz="1800" b="0" dirty="0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适当冗余</a:t>
            </a:r>
            <a:endParaRPr lang="en-US" altLang="zh-CN" sz="2400" dirty="0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  <a:p>
            <a:pPr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zh-CN" altLang="en-US" sz="1800" b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    便于统计、避免对原表频繁操作、可用触发器维护或定期生成冗余表</a:t>
            </a:r>
            <a:endParaRPr lang="en-US" altLang="zh-CN" sz="1800" dirty="0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索引</a:t>
            </a:r>
            <a:endParaRPr lang="en-US" altLang="zh-CN" sz="2400" dirty="0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  <a:p>
            <a:pPr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en-US" altLang="zh-CN" sz="18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     </a:t>
            </a:r>
            <a:r>
              <a:rPr lang="zh-CN" altLang="en-US" sz="1800" b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索引不是越多越好，合理利用复合索引及部分索引</a:t>
            </a:r>
            <a:endParaRPr lang="en-US" altLang="zh-CN" sz="1800" b="0" dirty="0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 bwMode="gray">
          <a:xfrm>
            <a:off x="1571625" y="71438"/>
            <a:ext cx="72009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、解决问题：</a:t>
            </a: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– 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程序、架构</a:t>
            </a:r>
            <a:endParaRPr lang="zh-CN" altLang="en-US" sz="28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8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357188" y="1357313"/>
            <a:ext cx="8570912" cy="4772025"/>
          </a:xfrm>
        </p:spPr>
        <p:txBody>
          <a:bodyPr/>
          <a:lstStyle/>
          <a:p>
            <a:pPr eaLnBrk="1" hangingPunct="1">
              <a:defRPr/>
            </a:pPr>
            <a:endParaRPr lang="en-US" altLang="zh-CN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垂直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/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水平切分服务器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/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数据库、表</a:t>
            </a: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开启</a:t>
            </a:r>
            <a:r>
              <a:rPr lang="en-US" altLang="zh-CN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MySQL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复制，实现读、写分离</a:t>
            </a: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在复制的基础上，增加负载均衡</a:t>
            </a: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采用集群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+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复制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(</a:t>
            </a:r>
            <a:r>
              <a:rPr lang="en-US" altLang="zh-CN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MySQL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6.0+)</a:t>
            </a: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频繁更新的表，可以分离成父表和子表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(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内存表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)</a:t>
            </a: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用统计表保存定时统计结果，而不是在大表上直接统计</a:t>
            </a: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编写存储过程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/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函数来代替大量的外部应用程序交互</a:t>
            </a:r>
            <a:endParaRPr lang="en-US" altLang="zh-CN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确保索引合理利用，尽量使用联合索引</a:t>
            </a: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适当加大查询缓存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(query cache)</a:t>
            </a: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尽量减少交互次数</a:t>
            </a: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尽量使用固定格式的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SQL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语句，查询语句中少用运算或函数</a:t>
            </a: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缩短每个事务</a:t>
            </a: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使用适当的字段类型；适当的长度，有需要的时候再扩充</a:t>
            </a:r>
          </a:p>
        </p:txBody>
      </p:sp>
      <p:sp>
        <p:nvSpPr>
          <p:cNvPr id="5" name="标题 1"/>
          <p:cNvSpPr txBox="1">
            <a:spLocks/>
          </p:cNvSpPr>
          <p:nvPr/>
        </p:nvSpPr>
        <p:spPr bwMode="gray">
          <a:xfrm>
            <a:off x="1571625" y="71438"/>
            <a:ext cx="72009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、解决问题：</a:t>
            </a: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– 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其他</a:t>
            </a:r>
            <a:endParaRPr lang="zh-CN" altLang="en-US" sz="28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 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357188" y="1608138"/>
            <a:ext cx="8570912" cy="4535487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分解复杂查询为多个小查询</a:t>
            </a:r>
            <a:endParaRPr lang="en-US" altLang="zh-CN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字符型字段采用前缀索引</a:t>
            </a:r>
            <a:endParaRPr lang="en-US" altLang="zh-CN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不直接执行 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COUNT(*) – </a:t>
            </a:r>
            <a:r>
              <a:rPr lang="en-US" altLang="zh-CN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innodb</a:t>
            </a:r>
            <a:endParaRPr lang="en-US" altLang="zh-CN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多个操作放在一起提交，但要注意事务不能太大</a:t>
            </a: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日志文件并非越大越好，需要考虑恢复和检查点</a:t>
            </a: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左连接时把数据量小的表放在前面</a:t>
            </a:r>
          </a:p>
          <a:p>
            <a:pPr eaLnBrk="1" hangingPunct="1">
              <a:defRPr/>
            </a:pPr>
            <a:r>
              <a:rPr lang="en-US" altLang="zh-CN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innodb_flush_log_at_trx_commit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可以尝试设置为 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2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，甚至是 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0</a:t>
            </a: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导入数据时关闭 </a:t>
            </a:r>
            <a:r>
              <a:rPr lang="en-US" altLang="zh-CN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AUTOCOMMIT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以及 </a:t>
            </a:r>
            <a:r>
              <a:rPr lang="en-US" altLang="zh-CN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UNIQUE_CHECKS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、</a:t>
            </a:r>
            <a:r>
              <a:rPr lang="en-US" altLang="zh-CN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FOREIGN_KEY_CHECKS</a:t>
            </a:r>
            <a:endParaRPr lang="en-US" altLang="zh-CN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复杂的查询总是先用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EXPLAIN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来分析一下</a:t>
            </a: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定期执行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OPTIMIZE TABLE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整理碎片</a:t>
            </a: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用</a:t>
            </a:r>
            <a:r>
              <a:rPr lang="en-US" altLang="zh-CN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char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来代替</a:t>
            </a:r>
            <a:r>
              <a:rPr lang="en-US" altLang="zh-CN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varchar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，</a:t>
            </a:r>
            <a:r>
              <a:rPr lang="en-US" altLang="zh-CN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MyISAM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是这样，</a:t>
            </a:r>
            <a:r>
              <a:rPr lang="en-US" altLang="zh-CN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InnoDB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则相反</a:t>
            </a:r>
            <a:endParaRPr lang="en-US" altLang="zh-CN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  <a:p>
            <a:pPr eaLnBrk="1" hangingPunct="1">
              <a:defRPr/>
            </a:pP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关闭</a:t>
            </a:r>
            <a:r>
              <a:rPr lang="en-US" altLang="zh-CN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swappiness</a:t>
            </a:r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，避免发生</a:t>
            </a:r>
            <a:r>
              <a:rPr lang="en-US" altLang="zh-CN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swappy</a:t>
            </a:r>
            <a:endParaRPr lang="zh-CN" alt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pitchFamily="2" charset="-122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 bwMode="gray">
          <a:xfrm>
            <a:off x="1500188" y="152400"/>
            <a:ext cx="75088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、解决问题：</a:t>
            </a: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– 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其他</a:t>
            </a:r>
            <a:endParaRPr lang="zh-CN" altLang="en-US" sz="28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 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612775" y="2571750"/>
            <a:ext cx="8315325" cy="307181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altLang="zh-CN" sz="10000" dirty="0" smtClean="0">
                <a:latin typeface="Calibri" pitchFamily="34" charset="0"/>
              </a:rPr>
              <a:t>1+1+1+1</a:t>
            </a:r>
            <a:r>
              <a:rPr lang="en-US" altLang="zh-CN" sz="10000" dirty="0" smtClean="0">
                <a:solidFill>
                  <a:srgbClr val="FF0000"/>
                </a:solidFill>
                <a:latin typeface="Calibri" pitchFamily="34" charset="0"/>
              </a:rPr>
              <a:t>&gt;</a:t>
            </a:r>
            <a:r>
              <a:rPr lang="en-US" altLang="zh-CN" sz="10000" dirty="0" smtClean="0">
                <a:latin typeface="Calibri" pitchFamily="34" charset="0"/>
              </a:rPr>
              <a:t>4</a:t>
            </a:r>
          </a:p>
        </p:txBody>
      </p:sp>
      <p:sp>
        <p:nvSpPr>
          <p:cNvPr id="5" name="标题 1"/>
          <p:cNvSpPr txBox="1">
            <a:spLocks/>
          </p:cNvSpPr>
          <p:nvPr/>
        </p:nvSpPr>
        <p:spPr bwMode="gray">
          <a:xfrm>
            <a:off x="1808163" y="152400"/>
            <a:ext cx="72009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、解决问题：</a:t>
            </a: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– </a:t>
            </a:r>
            <a:r>
              <a:rPr lang="zh-CN" altLang="en-US" sz="2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升级硬、软件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 </a:t>
            </a:r>
            <a:endParaRPr lang="zh-CN" altLang="en-US" smtClean="0"/>
          </a:p>
        </p:txBody>
      </p:sp>
      <p:sp>
        <p:nvSpPr>
          <p:cNvPr id="5" name="标题 1"/>
          <p:cNvSpPr txBox="1">
            <a:spLocks/>
          </p:cNvSpPr>
          <p:nvPr/>
        </p:nvSpPr>
        <p:spPr bwMode="gray">
          <a:xfrm>
            <a:off x="1808163" y="152400"/>
            <a:ext cx="72009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、解决问题：</a:t>
            </a:r>
            <a:r>
              <a:rPr lang="en-US" altLang="zh-CN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– </a:t>
            </a:r>
            <a:r>
              <a:rPr lang="zh-CN" altLang="en-US" sz="2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升级硬、软件</a:t>
            </a:r>
          </a:p>
        </p:txBody>
      </p:sp>
      <p:sp>
        <p:nvSpPr>
          <p:cNvPr id="40965" name="矩形 5"/>
          <p:cNvSpPr>
            <a:spLocks noChangeArrowheads="1"/>
          </p:cNvSpPr>
          <p:nvPr/>
        </p:nvSpPr>
        <p:spPr bwMode="auto">
          <a:xfrm>
            <a:off x="357188" y="1214438"/>
            <a:ext cx="85725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优化调试过程</a:t>
            </a:r>
            <a:endParaRPr lang="en-US" altLang="zh-CN" sz="4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0" hangingPunct="0"/>
            <a:endParaRPr lang="en-US" altLang="zh-CN" sz="4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0" hangingPunct="0"/>
            <a:r>
              <a:rPr lang="en-US" altLang="zh-CN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Do         See         Adjust</a:t>
            </a: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838200" y="3709993"/>
            <a:ext cx="1150938" cy="50482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4925">
            <a:solidFill>
              <a:srgbClr val="FF0000"/>
            </a:solidFill>
            <a:round/>
            <a:headEnd/>
            <a:tailE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altLang="zh-CN" b="1">
                <a:latin typeface="微软雅黑" pitchFamily="34" charset="-122"/>
                <a:ea typeface="微软雅黑" pitchFamily="34" charset="-122"/>
              </a:rPr>
              <a:t>Do</a:t>
            </a: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3505200" y="3709993"/>
            <a:ext cx="1150938" cy="50482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4925">
            <a:solidFill>
              <a:srgbClr val="FF0000"/>
            </a:solidFill>
            <a:round/>
            <a:headEnd/>
            <a:tailE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See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6553200" y="3781431"/>
            <a:ext cx="1150937" cy="50482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4925">
            <a:solidFill>
              <a:srgbClr val="FF0000"/>
            </a:solidFill>
            <a:round/>
            <a:headEnd/>
            <a:tailE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Adjust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Rectangle 4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/>
              <a:t>Linux</a:t>
            </a:r>
            <a:r>
              <a:rPr lang="zh-CN" altLang="en-US" smtClean="0"/>
              <a:t>下的</a:t>
            </a:r>
            <a:r>
              <a:rPr lang="en-US" altLang="zh-CN" smtClean="0"/>
              <a:t>MySQL</a:t>
            </a:r>
            <a:r>
              <a:rPr lang="zh-CN" altLang="en-US" smtClean="0"/>
              <a:t>调优</a:t>
            </a:r>
            <a:endParaRPr lang="en-US" altLang="ko-KR" smtClean="0"/>
          </a:p>
        </p:txBody>
      </p:sp>
      <p:grpSp>
        <p:nvGrpSpPr>
          <p:cNvPr id="41988" name="Group 82"/>
          <p:cNvGrpSpPr>
            <a:grpSpLocks/>
          </p:cNvGrpSpPr>
          <p:nvPr/>
        </p:nvGrpSpPr>
        <p:grpSpPr bwMode="auto">
          <a:xfrm>
            <a:off x="684213" y="1774825"/>
            <a:ext cx="6578600" cy="609600"/>
            <a:chOff x="431" y="1003"/>
            <a:chExt cx="4144" cy="384"/>
          </a:xfrm>
        </p:grpSpPr>
        <p:grpSp>
          <p:nvGrpSpPr>
            <p:cNvPr id="42010" name="Group 35"/>
            <p:cNvGrpSpPr>
              <a:grpSpLocks/>
            </p:cNvGrpSpPr>
            <p:nvPr/>
          </p:nvGrpSpPr>
          <p:grpSpPr bwMode="auto">
            <a:xfrm>
              <a:off x="735" y="1037"/>
              <a:ext cx="3840" cy="296"/>
              <a:chOff x="480" y="384"/>
              <a:chExt cx="1680" cy="1296"/>
            </a:xfrm>
          </p:grpSpPr>
          <p:pic>
            <p:nvPicPr>
              <p:cNvPr id="42014" name="Picture 36" descr="box_reflex3"/>
              <p:cNvPicPr>
                <a:picLocks noChangeAspect="1" noChangeArrowheads="1"/>
              </p:cNvPicPr>
              <p:nvPr/>
            </p:nvPicPr>
            <p:blipFill>
              <a:blip r:embed="rId4">
                <a:lum contrast="30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2015" name="Rectangle 37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r>
                  <a:rPr lang="en-US" altLang="ko-KR" sz="2000" b="1">
                    <a:solidFill>
                      <a:srgbClr val="4088FF"/>
                    </a:solidFill>
                    <a:ea typeface="Gulim" pitchFamily="34" charset="-127"/>
                  </a:rPr>
                  <a:t>           </a:t>
                </a:r>
                <a:r>
                  <a:rPr lang="zh-CN" altLang="en-US" sz="2000" b="1">
                    <a:ea typeface="Gulim" pitchFamily="34" charset="-127"/>
                  </a:rPr>
                  <a:t>需求来源：</a:t>
                </a:r>
                <a:r>
                  <a:rPr lang="en-US" altLang="zh-CN" sz="2000" b="1">
                    <a:ea typeface="Gulim" pitchFamily="34" charset="-127"/>
                  </a:rPr>
                  <a:t>WHY</a:t>
                </a:r>
                <a:endParaRPr lang="en-US" altLang="ko-KR" sz="2000" b="1">
                  <a:ea typeface="Gulim" pitchFamily="34" charset="-127"/>
                </a:endParaRPr>
              </a:p>
            </p:txBody>
          </p:sp>
        </p:grpSp>
        <p:grpSp>
          <p:nvGrpSpPr>
            <p:cNvPr id="42011" name="Group 66"/>
            <p:cNvGrpSpPr>
              <a:grpSpLocks/>
            </p:cNvGrpSpPr>
            <p:nvPr/>
          </p:nvGrpSpPr>
          <p:grpSpPr bwMode="auto">
            <a:xfrm>
              <a:off x="431" y="1003"/>
              <a:ext cx="452" cy="384"/>
              <a:chOff x="480" y="384"/>
              <a:chExt cx="1680" cy="1296"/>
            </a:xfrm>
          </p:grpSpPr>
          <p:pic>
            <p:nvPicPr>
              <p:cNvPr id="42012" name="Picture 67" descr="box_reflex3"/>
              <p:cNvPicPr>
                <a:picLocks noChangeAspect="1" noChangeArrowheads="1"/>
              </p:cNvPicPr>
              <p:nvPr/>
            </p:nvPicPr>
            <p:blipFill>
              <a:blip r:embed="rId5">
                <a:lum contrast="24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72" name="Rectangle 68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altLang="ko-KR" sz="2000" b="1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1</a:t>
                </a:r>
              </a:p>
            </p:txBody>
          </p:sp>
        </p:grpSp>
      </p:grpSp>
      <p:grpSp>
        <p:nvGrpSpPr>
          <p:cNvPr id="41989" name="Group 81"/>
          <p:cNvGrpSpPr>
            <a:grpSpLocks/>
          </p:cNvGrpSpPr>
          <p:nvPr/>
        </p:nvGrpSpPr>
        <p:grpSpPr bwMode="auto">
          <a:xfrm>
            <a:off x="684213" y="2913063"/>
            <a:ext cx="6578600" cy="609600"/>
            <a:chOff x="431" y="1752"/>
            <a:chExt cx="4144" cy="384"/>
          </a:xfrm>
        </p:grpSpPr>
        <p:grpSp>
          <p:nvGrpSpPr>
            <p:cNvPr id="42004" name="Group 38"/>
            <p:cNvGrpSpPr>
              <a:grpSpLocks/>
            </p:cNvGrpSpPr>
            <p:nvPr/>
          </p:nvGrpSpPr>
          <p:grpSpPr bwMode="auto">
            <a:xfrm>
              <a:off x="735" y="1789"/>
              <a:ext cx="3840" cy="296"/>
              <a:chOff x="480" y="384"/>
              <a:chExt cx="1680" cy="1296"/>
            </a:xfrm>
          </p:grpSpPr>
          <p:pic>
            <p:nvPicPr>
              <p:cNvPr id="42008" name="Picture 39" descr="box_reflex3"/>
              <p:cNvPicPr>
                <a:picLocks noChangeAspect="1" noChangeArrowheads="1"/>
              </p:cNvPicPr>
              <p:nvPr/>
            </p:nvPicPr>
            <p:blipFill>
              <a:blip r:embed="rId4">
                <a:lum contrast="30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44" name="Rectangle 40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altLang="ko-KR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           </a:t>
                </a:r>
                <a:r>
                  <a:rPr lang="zh-CN" altLang="en-US" sz="2000" b="1">
                    <a:ea typeface="Gulim" pitchFamily="34" charset="-127"/>
                  </a:rPr>
                  <a:t>分析问题：</a:t>
                </a:r>
                <a:r>
                  <a:rPr lang="en-US" altLang="zh-CN" sz="2000" b="1">
                    <a:ea typeface="Gulim" pitchFamily="34" charset="-127"/>
                  </a:rPr>
                  <a:t>WHERE</a:t>
                </a:r>
                <a:endParaRPr lang="en-US" altLang="ko-KR" sz="2000" b="1">
                  <a:ea typeface="Gulim" pitchFamily="34" charset="-127"/>
                </a:endParaRPr>
              </a:p>
            </p:txBody>
          </p:sp>
        </p:grpSp>
        <p:grpSp>
          <p:nvGrpSpPr>
            <p:cNvPr id="42005" name="Group 69"/>
            <p:cNvGrpSpPr>
              <a:grpSpLocks/>
            </p:cNvGrpSpPr>
            <p:nvPr/>
          </p:nvGrpSpPr>
          <p:grpSpPr bwMode="auto">
            <a:xfrm>
              <a:off x="431" y="1752"/>
              <a:ext cx="452" cy="384"/>
              <a:chOff x="480" y="384"/>
              <a:chExt cx="1680" cy="1296"/>
            </a:xfrm>
          </p:grpSpPr>
          <p:pic>
            <p:nvPicPr>
              <p:cNvPr id="42006" name="Picture 70" descr="box_reflex3"/>
              <p:cNvPicPr>
                <a:picLocks noChangeAspect="1" noChangeArrowheads="1"/>
              </p:cNvPicPr>
              <p:nvPr/>
            </p:nvPicPr>
            <p:blipFill>
              <a:blip r:embed="rId5">
                <a:lum contrast="24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75" name="Rectangle 71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altLang="ko-KR" sz="2000" b="1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2</a:t>
                </a:r>
              </a:p>
            </p:txBody>
          </p:sp>
        </p:grpSp>
      </p:grpSp>
      <p:grpSp>
        <p:nvGrpSpPr>
          <p:cNvPr id="41990" name="Group 80"/>
          <p:cNvGrpSpPr>
            <a:grpSpLocks/>
          </p:cNvGrpSpPr>
          <p:nvPr/>
        </p:nvGrpSpPr>
        <p:grpSpPr bwMode="auto">
          <a:xfrm>
            <a:off x="684213" y="4052888"/>
            <a:ext cx="6578600" cy="609600"/>
            <a:chOff x="431" y="2500"/>
            <a:chExt cx="4144" cy="384"/>
          </a:xfrm>
        </p:grpSpPr>
        <p:grpSp>
          <p:nvGrpSpPr>
            <p:cNvPr id="41998" name="Group 41"/>
            <p:cNvGrpSpPr>
              <a:grpSpLocks/>
            </p:cNvGrpSpPr>
            <p:nvPr/>
          </p:nvGrpSpPr>
          <p:grpSpPr bwMode="auto">
            <a:xfrm>
              <a:off x="735" y="2541"/>
              <a:ext cx="3840" cy="296"/>
              <a:chOff x="480" y="384"/>
              <a:chExt cx="1680" cy="1296"/>
            </a:xfrm>
          </p:grpSpPr>
          <p:pic>
            <p:nvPicPr>
              <p:cNvPr id="42002" name="Picture 42" descr="box_reflex3"/>
              <p:cNvPicPr>
                <a:picLocks noChangeAspect="1" noChangeArrowheads="1"/>
              </p:cNvPicPr>
              <p:nvPr/>
            </p:nvPicPr>
            <p:blipFill>
              <a:blip r:embed="rId4">
                <a:lum contrast="30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2003" name="Rectangle 43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r>
                  <a:rPr lang="en-US" altLang="ko-KR">
                    <a:ea typeface="Gulim" pitchFamily="34" charset="-127"/>
                  </a:rPr>
                  <a:t>           </a:t>
                </a:r>
                <a:r>
                  <a:rPr lang="zh-CN" altLang="en-US" sz="2000" b="1">
                    <a:ea typeface="Gulim" pitchFamily="34" charset="-127"/>
                  </a:rPr>
                  <a:t>解决问题：</a:t>
                </a:r>
                <a:r>
                  <a:rPr lang="en-US" altLang="zh-CN" sz="2000" b="1">
                    <a:ea typeface="Gulim" pitchFamily="34" charset="-127"/>
                  </a:rPr>
                  <a:t>HOW</a:t>
                </a:r>
                <a:endParaRPr lang="en-US" altLang="ko-KR" sz="2000" b="1">
                  <a:ea typeface="Gulim" pitchFamily="34" charset="-127"/>
                </a:endParaRPr>
              </a:p>
            </p:txBody>
          </p:sp>
        </p:grpSp>
        <p:grpSp>
          <p:nvGrpSpPr>
            <p:cNvPr id="41999" name="Group 72"/>
            <p:cNvGrpSpPr>
              <a:grpSpLocks/>
            </p:cNvGrpSpPr>
            <p:nvPr/>
          </p:nvGrpSpPr>
          <p:grpSpPr bwMode="auto">
            <a:xfrm>
              <a:off x="431" y="2500"/>
              <a:ext cx="452" cy="384"/>
              <a:chOff x="480" y="384"/>
              <a:chExt cx="1680" cy="1296"/>
            </a:xfrm>
          </p:grpSpPr>
          <p:pic>
            <p:nvPicPr>
              <p:cNvPr id="42000" name="Picture 73" descr="box_reflex3"/>
              <p:cNvPicPr>
                <a:picLocks noChangeAspect="1" noChangeArrowheads="1"/>
              </p:cNvPicPr>
              <p:nvPr/>
            </p:nvPicPr>
            <p:blipFill>
              <a:blip r:embed="rId5">
                <a:lum contrast="24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78" name="Rectangle 74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altLang="ko-KR" sz="2000" b="1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3</a:t>
                </a:r>
              </a:p>
            </p:txBody>
          </p:sp>
        </p:grpSp>
      </p:grpSp>
      <p:grpSp>
        <p:nvGrpSpPr>
          <p:cNvPr id="41991" name="Group 79"/>
          <p:cNvGrpSpPr>
            <a:grpSpLocks/>
          </p:cNvGrpSpPr>
          <p:nvPr/>
        </p:nvGrpSpPr>
        <p:grpSpPr bwMode="auto">
          <a:xfrm>
            <a:off x="684213" y="5192713"/>
            <a:ext cx="6578600" cy="609600"/>
            <a:chOff x="431" y="3136"/>
            <a:chExt cx="4144" cy="384"/>
          </a:xfrm>
        </p:grpSpPr>
        <p:grpSp>
          <p:nvGrpSpPr>
            <p:cNvPr id="41992" name="Group 44"/>
            <p:cNvGrpSpPr>
              <a:grpSpLocks/>
            </p:cNvGrpSpPr>
            <p:nvPr/>
          </p:nvGrpSpPr>
          <p:grpSpPr bwMode="auto">
            <a:xfrm>
              <a:off x="735" y="3181"/>
              <a:ext cx="3840" cy="296"/>
              <a:chOff x="480" y="384"/>
              <a:chExt cx="1680" cy="1296"/>
            </a:xfrm>
          </p:grpSpPr>
          <p:pic>
            <p:nvPicPr>
              <p:cNvPr id="41996" name="Picture 45" descr="box_reflex3"/>
              <p:cNvPicPr>
                <a:picLocks noChangeAspect="1" noChangeArrowheads="1"/>
              </p:cNvPicPr>
              <p:nvPr/>
            </p:nvPicPr>
            <p:blipFill>
              <a:blip r:embed="rId4">
                <a:lum contrast="30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997" name="Rectangle 46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r>
                  <a:rPr lang="en-US" altLang="ko-KR">
                    <a:ea typeface="Gulim" pitchFamily="34" charset="-127"/>
                  </a:rPr>
                  <a:t>           </a:t>
                </a:r>
                <a:r>
                  <a:rPr lang="zh-CN" altLang="en-US" sz="2800" b="1">
                    <a:solidFill>
                      <a:srgbClr val="4088FF"/>
                    </a:solidFill>
                    <a:ea typeface="Gulim" pitchFamily="34" charset="-127"/>
                  </a:rPr>
                  <a:t>总结</a:t>
                </a:r>
                <a:endParaRPr lang="en-US" altLang="ko-KR" sz="2800" b="1">
                  <a:solidFill>
                    <a:srgbClr val="4088FF"/>
                  </a:solidFill>
                  <a:ea typeface="Gulim" pitchFamily="34" charset="-127"/>
                </a:endParaRPr>
              </a:p>
            </p:txBody>
          </p:sp>
        </p:grpSp>
        <p:grpSp>
          <p:nvGrpSpPr>
            <p:cNvPr id="41993" name="Group 75"/>
            <p:cNvGrpSpPr>
              <a:grpSpLocks/>
            </p:cNvGrpSpPr>
            <p:nvPr/>
          </p:nvGrpSpPr>
          <p:grpSpPr bwMode="auto">
            <a:xfrm>
              <a:off x="431" y="3136"/>
              <a:ext cx="452" cy="384"/>
              <a:chOff x="480" y="384"/>
              <a:chExt cx="1680" cy="1296"/>
            </a:xfrm>
          </p:grpSpPr>
          <p:pic>
            <p:nvPicPr>
              <p:cNvPr id="41994" name="Picture 76" descr="box_reflex3"/>
              <p:cNvPicPr>
                <a:picLocks noChangeAspect="1" noChangeArrowheads="1"/>
              </p:cNvPicPr>
              <p:nvPr/>
            </p:nvPicPr>
            <p:blipFill>
              <a:blip r:embed="rId5">
                <a:lum contrast="24000"/>
              </a:blip>
              <a:srcRect/>
              <a:stretch>
                <a:fillRect/>
              </a:stretch>
            </p:blipFill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81" name="Rectangle 77"/>
              <p:cNvSpPr>
                <a:spLocks noChangeArrowheads="1"/>
              </p:cNvSpPr>
              <p:nvPr/>
            </p:nvSpPr>
            <p:spPr bwMode="gray">
              <a:xfrm>
                <a:off x="480" y="384"/>
                <a:ext cx="1680" cy="129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altLang="ko-KR" sz="2000" b="1">
                    <a:effectLst>
                      <a:outerShdw blurRad="38100" dist="38100" dir="2700000" algn="tl">
                        <a:srgbClr val="FFFFFF"/>
                      </a:outerShdw>
                    </a:effectLst>
                    <a:ea typeface="Gulim" pitchFamily="34" charset="-127"/>
                  </a:rPr>
                  <a:t>4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图片 5" descr="背景图_新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善用网络资源</a:t>
            </a:r>
          </a:p>
        </p:txBody>
      </p:sp>
      <p:pic>
        <p:nvPicPr>
          <p:cNvPr id="43012" name="Picture 17" descr="http://www.e-mind.se/img/internet-marketing-focu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1500188"/>
            <a:ext cx="4786313" cy="488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图片 5" descr="背景图_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8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 </a:t>
            </a:r>
            <a:endParaRPr lang="zh-CN" altLang="en-US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altLang="zh-CN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zh-CN" altLang="en-US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pic>
        <p:nvPicPr>
          <p:cNvPr id="5" name="Picture 2" descr="http://www2.7ware.com/Images/StepsForSucces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25" y="1928813"/>
            <a:ext cx="3022600" cy="406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http://www.insidesocal.com/tomhoffarth/exhauste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2285992"/>
            <a:ext cx="5017098" cy="33289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图片 5" descr="背景图_新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 </a:t>
            </a:r>
            <a:endParaRPr lang="zh-CN" altLang="en-US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altLang="zh-CN" sz="5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Q &amp; A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altLang="zh-CN" sz="3600" dirty="0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altLang="zh-CN" sz="3600" dirty="0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zh-CN" alt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谢谢大家！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08_neo_3d_dream_works">
  <a:themeElements>
    <a:clrScheme name="sinbin 1">
      <a:dk1>
        <a:srgbClr val="000000"/>
      </a:dk1>
      <a:lt1>
        <a:srgbClr val="FFFFFF"/>
      </a:lt1>
      <a:dk2>
        <a:srgbClr val="FFFFFF"/>
      </a:dk2>
      <a:lt2>
        <a:srgbClr val="C0C0C0"/>
      </a:lt2>
      <a:accent1>
        <a:srgbClr val="0099FF"/>
      </a:accent1>
      <a:accent2>
        <a:srgbClr val="0068AE"/>
      </a:accent2>
      <a:accent3>
        <a:srgbClr val="FFFFFF"/>
      </a:accent3>
      <a:accent4>
        <a:srgbClr val="000000"/>
      </a:accent4>
      <a:accent5>
        <a:srgbClr val="AACAFF"/>
      </a:accent5>
      <a:accent6>
        <a:srgbClr val="005E9D"/>
      </a:accent6>
      <a:hlink>
        <a:srgbClr val="0099FF"/>
      </a:hlink>
      <a:folHlink>
        <a:srgbClr val="878FA5"/>
      </a:folHlink>
    </a:clrScheme>
    <a:fontScheme name="sinbin">
      <a:majorFont>
        <a:latin typeface="Verdana"/>
        <a:ea typeface="HY견고딕"/>
        <a:cs typeface=""/>
      </a:majorFont>
      <a:minorFont>
        <a:latin typeface="Verdana"/>
        <a:ea typeface=""/>
        <a:cs typeface=""/>
      </a:minorFont>
    </a:fontScheme>
    <a:fmtScheme name="顶峰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BottomRight"/>
          <a:lightRig rig="legacyNormal3" dir="b"/>
        </a:scene3d>
        <a:sp3d extrusionH="163500" prstMaterial="legacyMetal">
          <a:bevelT w="13500" h="13500" prst="angle"/>
          <a:bevelB w="13500" h="13500" prst="angle"/>
          <a:extrusionClr>
            <a:schemeClr val="accent2"/>
          </a:extrusionClr>
        </a:sp3d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BottomRight"/>
          <a:lightRig rig="legacyNormal3" dir="b"/>
        </a:scene3d>
        <a:sp3d extrusionH="163500" prstMaterial="legacyMetal">
          <a:bevelT w="13500" h="13500" prst="angle"/>
          <a:bevelB w="13500" h="13500" prst="angle"/>
          <a:extrusionClr>
            <a:schemeClr val="accent2"/>
          </a:extrusionClr>
        </a:sp3d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inbin 1">
        <a:dk1>
          <a:srgbClr val="000000"/>
        </a:dk1>
        <a:lt1>
          <a:srgbClr val="FFFFFF"/>
        </a:lt1>
        <a:dk2>
          <a:srgbClr val="FFFFFF"/>
        </a:dk2>
        <a:lt2>
          <a:srgbClr val="C0C0C0"/>
        </a:lt2>
        <a:accent1>
          <a:srgbClr val="0099FF"/>
        </a:accent1>
        <a:accent2>
          <a:srgbClr val="0068AE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005E9D"/>
        </a:accent6>
        <a:hlink>
          <a:srgbClr val="0099FF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nbin 2">
        <a:dk1>
          <a:srgbClr val="000000"/>
        </a:dk1>
        <a:lt1>
          <a:srgbClr val="FFFFFF"/>
        </a:lt1>
        <a:dk2>
          <a:srgbClr val="FFFFFF"/>
        </a:dk2>
        <a:lt2>
          <a:srgbClr val="C0C0C0"/>
        </a:lt2>
        <a:accent1>
          <a:srgbClr val="91ACC7"/>
        </a:accent1>
        <a:accent2>
          <a:srgbClr val="253C53"/>
        </a:accent2>
        <a:accent3>
          <a:srgbClr val="FFFFFF"/>
        </a:accent3>
        <a:accent4>
          <a:srgbClr val="000000"/>
        </a:accent4>
        <a:accent5>
          <a:srgbClr val="C7D2E0"/>
        </a:accent5>
        <a:accent6>
          <a:srgbClr val="20354A"/>
        </a:accent6>
        <a:hlink>
          <a:srgbClr val="BACBD8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nbin 3">
        <a:dk1>
          <a:srgbClr val="000000"/>
        </a:dk1>
        <a:lt1>
          <a:srgbClr val="FFFFFF"/>
        </a:lt1>
        <a:dk2>
          <a:srgbClr val="FFFFFF"/>
        </a:dk2>
        <a:lt2>
          <a:srgbClr val="C0C0C0"/>
        </a:lt2>
        <a:accent1>
          <a:srgbClr val="A28DED"/>
        </a:accent1>
        <a:accent2>
          <a:srgbClr val="390060"/>
        </a:accent2>
        <a:accent3>
          <a:srgbClr val="FFFFFF"/>
        </a:accent3>
        <a:accent4>
          <a:srgbClr val="000000"/>
        </a:accent4>
        <a:accent5>
          <a:srgbClr val="CEC5F4"/>
        </a:accent5>
        <a:accent6>
          <a:srgbClr val="330056"/>
        </a:accent6>
        <a:hlink>
          <a:srgbClr val="BB97EF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08_neo_3d_dream_works</Template>
  <TotalTime>532</TotalTime>
  <Words>3272</Words>
  <Application>Microsoft Office PowerPoint</Application>
  <PresentationFormat>全屏显示(4:3)</PresentationFormat>
  <Paragraphs>388</Paragraphs>
  <Slides>42</Slides>
  <Notes>39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1" baseType="lpstr">
      <vt:lpstr>Verdana</vt:lpstr>
      <vt:lpstr>宋体</vt:lpstr>
      <vt:lpstr>Arial</vt:lpstr>
      <vt:lpstr>HY견고딕</vt:lpstr>
      <vt:lpstr>Wingdings</vt:lpstr>
      <vt:lpstr>Calibri</vt:lpstr>
      <vt:lpstr>Gulim</vt:lpstr>
      <vt:lpstr>微软雅黑</vt:lpstr>
      <vt:lpstr>08_neo_3d_dream_works</vt:lpstr>
      <vt:lpstr>Linux 下的 MySQL 调优</vt:lpstr>
      <vt:lpstr>Linux下的MySQL调优</vt:lpstr>
      <vt:lpstr>1、需求来源：WHY</vt:lpstr>
      <vt:lpstr>1、需求来源：WHY – 超负荷运行</vt:lpstr>
      <vt:lpstr>先行一步，利用监控等系统提前发现问题，将问题扼杀在摇篮中</vt:lpstr>
      <vt:lpstr>1、需求来源：WHY – 不要赶在老板后面</vt:lpstr>
      <vt:lpstr>Linux下的MySQL调优</vt:lpstr>
      <vt:lpstr>2、分析问题：WHERE</vt:lpstr>
      <vt:lpstr>2、分析问题：WHERE – OS</vt:lpstr>
      <vt:lpstr>2、分析问题：WHERE – MySQL</vt:lpstr>
      <vt:lpstr>2、分析问题：WHERE - vmstat</vt:lpstr>
      <vt:lpstr>2、分析问题：WHERE - iostat</vt:lpstr>
      <vt:lpstr>2、分析问题：WHERE - microslow</vt:lpstr>
      <vt:lpstr>2、分析问题：WHERE – 分析slowlog</vt:lpstr>
      <vt:lpstr>2、分析问题：WHERE - mysqlsla</vt:lpstr>
      <vt:lpstr>2、分析问题：WHERE – show status/processlist</vt:lpstr>
      <vt:lpstr>2、分析问题：WHERE - explain</vt:lpstr>
      <vt:lpstr>2、分析问题：WHERE - profiling</vt:lpstr>
      <vt:lpstr>2、分析问题：WHERE - profiling</vt:lpstr>
      <vt:lpstr>2、分析问题：WHERE – 其他</vt:lpstr>
      <vt:lpstr>Linux下的MySQL调优</vt:lpstr>
      <vt:lpstr>3、解决问题：HOW</vt:lpstr>
      <vt:lpstr> </vt:lpstr>
      <vt:lpstr> </vt:lpstr>
      <vt:lpstr> </vt:lpstr>
      <vt:lpstr> </vt:lpstr>
      <vt:lpstr> </vt:lpstr>
      <vt:lpstr> </vt:lpstr>
      <vt:lpstr> </vt:lpstr>
      <vt:lpstr>幻灯片 30</vt:lpstr>
      <vt:lpstr>幻灯片 31</vt:lpstr>
      <vt:lpstr>幻灯片 32</vt:lpstr>
      <vt:lpstr>幻灯片 33</vt:lpstr>
      <vt:lpstr>幻灯片 34</vt:lpstr>
      <vt:lpstr>幻灯片 35</vt:lpstr>
      <vt:lpstr> </vt:lpstr>
      <vt:lpstr> </vt:lpstr>
      <vt:lpstr> </vt:lpstr>
      <vt:lpstr>Linux下的MySQL调优</vt:lpstr>
      <vt:lpstr>善用网络资源</vt:lpstr>
      <vt:lpstr> </vt:lpstr>
      <vt:lpstr> </vt:lpstr>
    </vt:vector>
  </TitlesOfParts>
  <Company>sohu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yejr</dc:creator>
  <cp:lastModifiedBy>yejr</cp:lastModifiedBy>
  <cp:revision>189</cp:revision>
  <dcterms:created xsi:type="dcterms:W3CDTF">2009-07-24T13:26:57Z</dcterms:created>
  <dcterms:modified xsi:type="dcterms:W3CDTF">2009-09-01T03:13:56Z</dcterms:modified>
</cp:coreProperties>
</file>